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C722-1742-4E51-AC01-8D5EC2D6B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44966F-71DA-4766-B23C-D3D5DBD06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B14070-BA73-4892-A466-AC8CD602BA5B}"/>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5" name="Footer Placeholder 4">
            <a:extLst>
              <a:ext uri="{FF2B5EF4-FFF2-40B4-BE49-F238E27FC236}">
                <a16:creationId xmlns:a16="http://schemas.microsoft.com/office/drawing/2014/main" id="{04E3EE3F-2735-45D8-98FA-1671A175DB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D6C159B-AC5C-4A2B-8EBA-5BFEC286CD4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5350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26765-88DC-45C1-A094-E23E1DDF8C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801FFD-C20C-45F5-8041-37209E4853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69667A-D8BB-41E1-BAC0-635C0CF97934}"/>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5" name="Footer Placeholder 4">
            <a:extLst>
              <a:ext uri="{FF2B5EF4-FFF2-40B4-BE49-F238E27FC236}">
                <a16:creationId xmlns:a16="http://schemas.microsoft.com/office/drawing/2014/main" id="{904433F9-73D8-456B-91E8-4C80B620E9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BB9-6CEA-4D63-A2B1-6D7F4301150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428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51D72-9EBC-4B44-A99B-F8F89B202E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18AADC-7EE7-49E2-9E02-3171FBDCE2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B6498A-DD4D-4FA9-A31C-CB5F2522434C}"/>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5" name="Footer Placeholder 4">
            <a:extLst>
              <a:ext uri="{FF2B5EF4-FFF2-40B4-BE49-F238E27FC236}">
                <a16:creationId xmlns:a16="http://schemas.microsoft.com/office/drawing/2014/main" id="{807BAC81-E7FF-4349-A425-F5D229DF8F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45F35DA-5C6B-4A42-B2FC-C3523E7850B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49970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2A5E-8248-401B-B001-9C3615EA9D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9B4F48-86A2-4E02-BDB8-46F358C335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6ACCA1-91CF-49EB-8867-5770FF176F4B}"/>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5" name="Footer Placeholder 4">
            <a:extLst>
              <a:ext uri="{FF2B5EF4-FFF2-40B4-BE49-F238E27FC236}">
                <a16:creationId xmlns:a16="http://schemas.microsoft.com/office/drawing/2014/main" id="{762BA71A-818C-4E10-B181-78263C14F53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0E91DC6-A192-4D09-A8C7-B4D5756FA97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6194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798E-37AE-4DD6-B7BE-31C0E2CFE3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55ED1B-130B-4C5F-873E-416015A159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EC5B15-43BE-4A8F-B3F9-376DC44F6DA3}"/>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5" name="Footer Placeholder 4">
            <a:extLst>
              <a:ext uri="{FF2B5EF4-FFF2-40B4-BE49-F238E27FC236}">
                <a16:creationId xmlns:a16="http://schemas.microsoft.com/office/drawing/2014/main" id="{20A1EF7B-82A6-46D7-905A-EE4A06A3DB7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7DA2E98-F396-46CF-91BC-B63B302C16D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5675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EA42-3524-486F-80B4-65B7612DF9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BD923-3E5E-4EDF-AF28-C91FA81696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30B7D-1F7D-4B3E-A779-9EAA58D0C5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3B7248-1904-45EF-A1C6-06A45B19A7D9}"/>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6" name="Footer Placeholder 5">
            <a:extLst>
              <a:ext uri="{FF2B5EF4-FFF2-40B4-BE49-F238E27FC236}">
                <a16:creationId xmlns:a16="http://schemas.microsoft.com/office/drawing/2014/main" id="{18F81B7B-7437-440C-841A-FF3A3685BFC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796AC82-943E-4F3A-A9A1-CAD3FB07611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93130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D7C9-F255-4227-A8CD-AE674AB8E7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8622D-5182-4E71-A11D-EF5068E4A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7651B-A2F6-468B-9E3A-B1A45F4A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6358A6-2400-43C0-80B9-6B911366E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2D151-2994-405A-B554-79E1F52BB6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36A6E8-B5FD-4D83-ACD9-140B43599933}"/>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8" name="Footer Placeholder 7">
            <a:extLst>
              <a:ext uri="{FF2B5EF4-FFF2-40B4-BE49-F238E27FC236}">
                <a16:creationId xmlns:a16="http://schemas.microsoft.com/office/drawing/2014/main" id="{0431DEE8-1B52-4D0B-892F-D01C72E7D08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19B185C-C8BD-4061-9149-F51BC304420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900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03B0-5E05-461B-BF06-55F7F10877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7D8370-5E09-40CB-B3EB-FCC798902660}"/>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4" name="Footer Placeholder 3">
            <a:extLst>
              <a:ext uri="{FF2B5EF4-FFF2-40B4-BE49-F238E27FC236}">
                <a16:creationId xmlns:a16="http://schemas.microsoft.com/office/drawing/2014/main" id="{ADC9DBDF-1A3A-4585-AD55-1400B898AD3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06E7458-6106-4E2F-88C4-9199F6905F7F}"/>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27558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41D0FF-0EE2-43BA-8D62-F28A28C89675}"/>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3" name="Footer Placeholder 2">
            <a:extLst>
              <a:ext uri="{FF2B5EF4-FFF2-40B4-BE49-F238E27FC236}">
                <a16:creationId xmlns:a16="http://schemas.microsoft.com/office/drawing/2014/main" id="{DC53E8B6-7553-4E50-9B28-EFA458FC302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042A61E-D233-4FF7-9013-00481D02C86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5713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2D6F-4E3A-44AE-B872-8213704D1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7EE4BB-F742-49D9-AD68-1D9234928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56680C-49DC-455C-97D7-42EE901BB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D4081-EBE8-4CD9-A636-A2542958379F}"/>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6" name="Footer Placeholder 5">
            <a:extLst>
              <a:ext uri="{FF2B5EF4-FFF2-40B4-BE49-F238E27FC236}">
                <a16:creationId xmlns:a16="http://schemas.microsoft.com/office/drawing/2014/main" id="{586CF04F-79C2-4D2E-B192-B8410BE4E7A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A0B6362-A556-4610-AA7D-9F9D6D3F570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23790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328F-AC91-4600-985E-A2FA02C97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713192-7E3B-4761-A061-234C1B4BC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3C882F0-3BC6-4227-88B1-1122BBBAF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AF5CD-1139-4F16-A18D-F6E19CF70619}"/>
              </a:ext>
            </a:extLst>
          </p:cNvPr>
          <p:cNvSpPr>
            <a:spLocks noGrp="1"/>
          </p:cNvSpPr>
          <p:nvPr>
            <p:ph type="dt" sz="half" idx="10"/>
          </p:nvPr>
        </p:nvSpPr>
        <p:spPr/>
        <p:txBody>
          <a:bodyPr/>
          <a:lstStyle/>
          <a:p>
            <a:fld id="{58067594-BECD-43D0-9610-7475B2257AD6}" type="datetimeFigureOut">
              <a:rPr lang="en-GB" smtClean="0"/>
              <a:t>15/11/2019</a:t>
            </a:fld>
            <a:endParaRPr lang="en-GB" dirty="0"/>
          </a:p>
        </p:txBody>
      </p:sp>
      <p:sp>
        <p:nvSpPr>
          <p:cNvPr id="6" name="Footer Placeholder 5">
            <a:extLst>
              <a:ext uri="{FF2B5EF4-FFF2-40B4-BE49-F238E27FC236}">
                <a16:creationId xmlns:a16="http://schemas.microsoft.com/office/drawing/2014/main" id="{48035557-FCBD-49A7-80FC-74F53719B3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FE31298-7068-4039-AC31-9469F4856ED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70381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FFE51-EFAF-4D3F-A388-579DF3256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C88875-36D7-4210-B510-A431498E5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84C42E-73CE-459C-9DDE-980690868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67594-BECD-43D0-9610-7475B2257AD6}" type="datetimeFigureOut">
              <a:rPr lang="en-GB" smtClean="0"/>
              <a:t>15/11/2019</a:t>
            </a:fld>
            <a:endParaRPr lang="en-GB" dirty="0"/>
          </a:p>
        </p:txBody>
      </p:sp>
      <p:sp>
        <p:nvSpPr>
          <p:cNvPr id="5" name="Footer Placeholder 4">
            <a:extLst>
              <a:ext uri="{FF2B5EF4-FFF2-40B4-BE49-F238E27FC236}">
                <a16:creationId xmlns:a16="http://schemas.microsoft.com/office/drawing/2014/main" id="{7953ED0E-0418-488E-9AD5-BE6E04BD13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36BF3C-1505-4D56-BADD-2945B2F84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27334-BA5F-4749-9815-4D17A39F0708}" type="slidenum">
              <a:rPr lang="en-GB" smtClean="0"/>
              <a:t>‹#›</a:t>
            </a:fld>
            <a:endParaRPr lang="en-GB" dirty="0"/>
          </a:p>
        </p:txBody>
      </p:sp>
    </p:spTree>
    <p:extLst>
      <p:ext uri="{BB962C8B-B14F-4D97-AF65-F5344CB8AC3E}">
        <p14:creationId xmlns:p14="http://schemas.microsoft.com/office/powerpoint/2010/main" val="421274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19.jpe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 patricks holywood">
            <a:extLst>
              <a:ext uri="{FF2B5EF4-FFF2-40B4-BE49-F238E27FC236}">
                <a16:creationId xmlns:a16="http://schemas.microsoft.com/office/drawing/2014/main" id="{BE18F4D5-0332-4267-9F75-768395890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7162" y="91758"/>
            <a:ext cx="2864802" cy="286480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98997E40-D61C-4396-8290-F38AC44B1F9A}"/>
              </a:ext>
            </a:extLst>
          </p:cNvPr>
          <p:cNvSpPr>
            <a:spLocks noGrp="1"/>
          </p:cNvSpPr>
          <p:nvPr>
            <p:ph type="ctrTitle"/>
          </p:nvPr>
        </p:nvSpPr>
        <p:spPr>
          <a:xfrm>
            <a:off x="4272278" y="3588386"/>
            <a:ext cx="7772400" cy="1470025"/>
          </a:xfrm>
        </p:spPr>
        <p:txBody>
          <a:bodyPr>
            <a:normAutofit/>
          </a:bodyPr>
          <a:lstStyle/>
          <a:p>
            <a:pPr algn="ctr" eaLnBrk="1" fontAlgn="auto" hangingPunct="1">
              <a:spcAft>
                <a:spcPts val="0"/>
              </a:spcAft>
              <a:defRPr/>
            </a:pPr>
            <a:r>
              <a:rPr lang="en-GB" dirty="0">
                <a:solidFill>
                  <a:srgbClr val="002060"/>
                </a:solidFill>
              </a:rPr>
              <a:t>Primary 4 </a:t>
            </a:r>
          </a:p>
        </p:txBody>
      </p:sp>
      <p:sp>
        <p:nvSpPr>
          <p:cNvPr id="11" name="Title 1">
            <a:extLst>
              <a:ext uri="{FF2B5EF4-FFF2-40B4-BE49-F238E27FC236}">
                <a16:creationId xmlns:a16="http://schemas.microsoft.com/office/drawing/2014/main" id="{158BD468-67C9-4BBA-BBC2-E8110325C52A}"/>
              </a:ext>
            </a:extLst>
          </p:cNvPr>
          <p:cNvSpPr txBox="1">
            <a:spLocks/>
          </p:cNvSpPr>
          <p:nvPr/>
        </p:nvSpPr>
        <p:spPr>
          <a:xfrm>
            <a:off x="1000760" y="1063625"/>
            <a:ext cx="7772400" cy="1470025"/>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GB" dirty="0">
                <a:solidFill>
                  <a:srgbClr val="002060"/>
                </a:solidFill>
              </a:rPr>
              <a:t>Welcome to St. Patrick’s Primary  Curriculum Talk</a:t>
            </a:r>
          </a:p>
        </p:txBody>
      </p:sp>
      <p:sp>
        <p:nvSpPr>
          <p:cNvPr id="4" name="Rectangle 3">
            <a:extLst>
              <a:ext uri="{FF2B5EF4-FFF2-40B4-BE49-F238E27FC236}">
                <a16:creationId xmlns:a16="http://schemas.microsoft.com/office/drawing/2014/main" id="{41CB3260-C286-4E89-B4D2-3CD93FE360E1}"/>
              </a:ext>
            </a:extLst>
          </p:cNvPr>
          <p:cNvSpPr/>
          <p:nvPr/>
        </p:nvSpPr>
        <p:spPr>
          <a:xfrm>
            <a:off x="0" y="295656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5693934-2871-40A3-9910-61EC645B13E6}"/>
              </a:ext>
            </a:extLst>
          </p:cNvPr>
          <p:cNvSpPr/>
          <p:nvPr/>
        </p:nvSpPr>
        <p:spPr>
          <a:xfrm>
            <a:off x="0" y="318596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4" descr="Image result for st. patricks holywood">
            <a:extLst>
              <a:ext uri="{FF2B5EF4-FFF2-40B4-BE49-F238E27FC236}">
                <a16:creationId xmlns:a16="http://schemas.microsoft.com/office/drawing/2014/main" id="{EF3E1AE3-191D-496E-851C-335DC41DE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380" y="4778743"/>
            <a:ext cx="5155933"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28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BFE1A0-4970-4BAE-A412-E65DD16D2DFE}"/>
              </a:ext>
            </a:extLst>
          </p:cNvPr>
          <p:cNvSpPr/>
          <p:nvPr/>
        </p:nvSpPr>
        <p:spPr>
          <a:xfrm>
            <a:off x="419100" y="1943944"/>
            <a:ext cx="8089900" cy="4524315"/>
          </a:xfrm>
          <a:prstGeom prst="rect">
            <a:avLst/>
          </a:prstGeom>
        </p:spPr>
        <p:txBody>
          <a:bodyPr wrap="square">
            <a:spAutoFit/>
          </a:bodyPr>
          <a:lstStyle/>
          <a:p>
            <a:pPr>
              <a:lnSpc>
                <a:spcPct val="90000"/>
              </a:lnSpc>
              <a:defRPr/>
            </a:pPr>
            <a:r>
              <a:rPr lang="en-GB" altLang="en-US" sz="2000" dirty="0"/>
              <a:t>In P4 we encourage </a:t>
            </a:r>
            <a:r>
              <a:rPr lang="en-GB" altLang="en-US" sz="2000" dirty="0">
                <a:cs typeface="Calibri" panose="020F0502020204030204" pitchFamily="34" charset="0"/>
              </a:rPr>
              <a:t>the</a:t>
            </a:r>
            <a:r>
              <a:rPr lang="en-GB" altLang="en-US" sz="2000" dirty="0"/>
              <a:t> children to write independently as </a:t>
            </a:r>
          </a:p>
          <a:p>
            <a:pPr>
              <a:lnSpc>
                <a:spcPct val="90000"/>
              </a:lnSpc>
              <a:defRPr/>
            </a:pPr>
            <a:r>
              <a:rPr lang="en-GB" altLang="en-US" sz="2000" dirty="0"/>
              <a:t>much as possible, whilst providing them with many</a:t>
            </a:r>
          </a:p>
          <a:p>
            <a:pPr>
              <a:lnSpc>
                <a:spcPct val="90000"/>
              </a:lnSpc>
              <a:defRPr/>
            </a:pPr>
            <a:r>
              <a:rPr lang="en-GB" altLang="en-US" sz="2000" dirty="0"/>
              <a:t>opportunities to develop their confidence and ability in this </a:t>
            </a:r>
          </a:p>
          <a:p>
            <a:pPr>
              <a:lnSpc>
                <a:spcPct val="90000"/>
              </a:lnSpc>
              <a:defRPr/>
            </a:pPr>
            <a:r>
              <a:rPr lang="en-GB" altLang="en-US" sz="2000" dirty="0"/>
              <a:t>area. In P4 the children explore various form of writing. </a:t>
            </a:r>
          </a:p>
          <a:p>
            <a:pPr>
              <a:lnSpc>
                <a:spcPct val="90000"/>
              </a:lnSpc>
              <a:defRPr/>
            </a:pPr>
            <a:r>
              <a:rPr lang="en-GB" altLang="en-US" sz="2000" dirty="0"/>
              <a:t>The more your child writes the more confident they will</a:t>
            </a:r>
          </a:p>
          <a:p>
            <a:pPr>
              <a:lnSpc>
                <a:spcPct val="90000"/>
              </a:lnSpc>
              <a:defRPr/>
            </a:pPr>
            <a:r>
              <a:rPr lang="en-GB" altLang="en-US" sz="2000" dirty="0"/>
              <a:t>become. </a:t>
            </a:r>
          </a:p>
          <a:p>
            <a:pPr>
              <a:lnSpc>
                <a:spcPct val="90000"/>
              </a:lnSpc>
              <a:defRPr/>
            </a:pPr>
            <a:endParaRPr lang="en-GB" altLang="en-US" sz="2000" dirty="0"/>
          </a:p>
          <a:p>
            <a:pPr>
              <a:lnSpc>
                <a:spcPct val="90000"/>
              </a:lnSpc>
              <a:defRPr/>
            </a:pPr>
            <a:r>
              <a:rPr lang="en-GB" altLang="en-US" sz="2000" dirty="0"/>
              <a:t>At home, you can help build your child's confidence by</a:t>
            </a:r>
          </a:p>
          <a:p>
            <a:pPr>
              <a:lnSpc>
                <a:spcPct val="90000"/>
              </a:lnSpc>
              <a:defRPr/>
            </a:pPr>
            <a:r>
              <a:rPr lang="en-GB" altLang="en-US" sz="2000" dirty="0"/>
              <a:t>offering  various writing opportunities. These may</a:t>
            </a:r>
          </a:p>
          <a:p>
            <a:pPr>
              <a:lnSpc>
                <a:spcPct val="90000"/>
              </a:lnSpc>
              <a:defRPr/>
            </a:pPr>
            <a:r>
              <a:rPr lang="en-GB" altLang="en-US" sz="2000" dirty="0"/>
              <a:t>include writing:</a:t>
            </a:r>
          </a:p>
          <a:p>
            <a:pPr algn="ctr">
              <a:lnSpc>
                <a:spcPct val="90000"/>
              </a:lnSpc>
              <a:defRPr/>
            </a:pPr>
            <a:r>
              <a:rPr lang="en-GB" altLang="en-US" sz="2000" dirty="0"/>
              <a:t>Thank you cards</a:t>
            </a:r>
          </a:p>
          <a:p>
            <a:pPr algn="ctr">
              <a:lnSpc>
                <a:spcPct val="90000"/>
              </a:lnSpc>
              <a:defRPr/>
            </a:pPr>
            <a:r>
              <a:rPr lang="en-GB" altLang="en-US" sz="2000" dirty="0"/>
              <a:t>Invitations</a:t>
            </a:r>
          </a:p>
          <a:p>
            <a:pPr algn="ctr">
              <a:lnSpc>
                <a:spcPct val="90000"/>
              </a:lnSpc>
              <a:defRPr/>
            </a:pPr>
            <a:r>
              <a:rPr lang="en-GB" altLang="en-US" sz="2000" dirty="0"/>
              <a:t>Letters to relatives </a:t>
            </a:r>
          </a:p>
          <a:p>
            <a:pPr algn="ctr">
              <a:lnSpc>
                <a:spcPct val="90000"/>
              </a:lnSpc>
              <a:defRPr/>
            </a:pPr>
            <a:r>
              <a:rPr lang="en-GB" altLang="en-US" sz="2000" dirty="0"/>
              <a:t>Creating posters and comics</a:t>
            </a:r>
          </a:p>
          <a:p>
            <a:pPr algn="ctr">
              <a:lnSpc>
                <a:spcPct val="90000"/>
              </a:lnSpc>
              <a:defRPr/>
            </a:pPr>
            <a:r>
              <a:rPr lang="en-GB" altLang="en-US" sz="2000" dirty="0"/>
              <a:t>Shopping lists </a:t>
            </a:r>
          </a:p>
          <a:p>
            <a:pPr algn="ctr">
              <a:lnSpc>
                <a:spcPct val="90000"/>
              </a:lnSpc>
              <a:defRPr/>
            </a:pPr>
            <a:r>
              <a:rPr lang="en-GB" altLang="en-US" sz="2000" dirty="0"/>
              <a:t>Stories</a:t>
            </a:r>
          </a:p>
        </p:txBody>
      </p:sp>
      <p:pic>
        <p:nvPicPr>
          <p:cNvPr id="5" name="Picture 2" descr="Image result for st. patricks holywood">
            <a:extLst>
              <a:ext uri="{FF2B5EF4-FFF2-40B4-BE49-F238E27FC236}">
                <a16:creationId xmlns:a16="http://schemas.microsoft.com/office/drawing/2014/main" id="{B009543D-C3FD-47B1-893E-F0251FBD9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4BED18C-5C11-4DC5-B0FA-E07B32025CE9}"/>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0D91778-225A-4DF4-BEC7-5DDFEB44214F}"/>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a:extLst>
              <a:ext uri="{FF2B5EF4-FFF2-40B4-BE49-F238E27FC236}">
                <a16:creationId xmlns:a16="http://schemas.microsoft.com/office/drawing/2014/main" id="{4D316A09-0962-43A2-A660-09478A6A6815}"/>
              </a:ext>
            </a:extLst>
          </p:cNvPr>
          <p:cNvSpPr>
            <a:spLocks noGrp="1"/>
          </p:cNvSpPr>
          <p:nvPr>
            <p:ph type="title"/>
          </p:nvPr>
        </p:nvSpPr>
        <p:spPr>
          <a:xfrm>
            <a:off x="657817" y="0"/>
            <a:ext cx="6860583" cy="1676603"/>
          </a:xfrm>
        </p:spPr>
        <p:txBody>
          <a:bodyPr vert="horz" lIns="91440" tIns="45720" rIns="91440" bIns="45720" rtlCol="0" anchor="ctr">
            <a:normAutofit/>
          </a:bodyPr>
          <a:lstStyle/>
          <a:p>
            <a:r>
              <a:rPr lang="en-US" dirty="0"/>
              <a:t>     How to Literacy at Home  </a:t>
            </a:r>
          </a:p>
        </p:txBody>
      </p:sp>
      <p:pic>
        <p:nvPicPr>
          <p:cNvPr id="8194" name="Picture 2" descr="Image result for supporting literacy at home">
            <a:extLst>
              <a:ext uri="{FF2B5EF4-FFF2-40B4-BE49-F238E27FC236}">
                <a16:creationId xmlns:a16="http://schemas.microsoft.com/office/drawing/2014/main" id="{45387C75-E7EC-46F1-BBE8-359E86C544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2301" y="3414197"/>
            <a:ext cx="2967038" cy="280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771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C0DC580D-14E6-4486-A4A4-E170939800CD}"/>
              </a:ext>
            </a:extLst>
          </p:cNvPr>
          <p:cNvSpPr txBox="1">
            <a:spLocks noChangeArrowheads="1"/>
          </p:cNvSpPr>
          <p:nvPr/>
        </p:nvSpPr>
        <p:spPr bwMode="auto">
          <a:xfrm>
            <a:off x="242887" y="174625"/>
            <a:ext cx="8088313" cy="9540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800" dirty="0">
                <a:latin typeface="+mn-lt"/>
              </a:rPr>
              <a:t>Reading Strategies which you </a:t>
            </a:r>
          </a:p>
          <a:p>
            <a:pPr algn="ctr" eaLnBrk="1" hangingPunct="1">
              <a:spcBef>
                <a:spcPct val="0"/>
              </a:spcBef>
              <a:buFontTx/>
              <a:buNone/>
            </a:pPr>
            <a:r>
              <a:rPr lang="en-GB" altLang="en-US" sz="2800" dirty="0">
                <a:latin typeface="+mn-lt"/>
              </a:rPr>
              <a:t>can use to help your child with reading.</a:t>
            </a:r>
          </a:p>
        </p:txBody>
      </p:sp>
      <p:pic>
        <p:nvPicPr>
          <p:cNvPr id="5" name="Picture 3">
            <a:extLst>
              <a:ext uri="{FF2B5EF4-FFF2-40B4-BE49-F238E27FC236}">
                <a16:creationId xmlns:a16="http://schemas.microsoft.com/office/drawing/2014/main" id="{D13A8A6E-0612-4E76-862F-37FFBBCBF02F}"/>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35400" y="1600200"/>
            <a:ext cx="44958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5">
            <a:extLst>
              <a:ext uri="{FF2B5EF4-FFF2-40B4-BE49-F238E27FC236}">
                <a16:creationId xmlns:a16="http://schemas.microsoft.com/office/drawing/2014/main" id="{F006E91F-EF31-4BA2-AAC3-0DDCE9838E06}"/>
              </a:ext>
            </a:extLst>
          </p:cNvPr>
          <p:cNvSpPr txBox="1">
            <a:spLocks noChangeArrowheads="1"/>
          </p:cNvSpPr>
          <p:nvPr/>
        </p:nvSpPr>
        <p:spPr bwMode="auto">
          <a:xfrm>
            <a:off x="1930400" y="1828800"/>
            <a:ext cx="1828800" cy="175432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mn-lt"/>
              </a:rPr>
              <a:t>1. Read to the end of the sentence and ask yourself What word might fit there?</a:t>
            </a:r>
          </a:p>
        </p:txBody>
      </p:sp>
      <p:sp>
        <p:nvSpPr>
          <p:cNvPr id="7" name="Text Box 66">
            <a:extLst>
              <a:ext uri="{FF2B5EF4-FFF2-40B4-BE49-F238E27FC236}">
                <a16:creationId xmlns:a16="http://schemas.microsoft.com/office/drawing/2014/main" id="{33D40437-2342-405C-A1BA-E759F2307A0A}"/>
              </a:ext>
            </a:extLst>
          </p:cNvPr>
          <p:cNvSpPr txBox="1">
            <a:spLocks noChangeArrowheads="1"/>
          </p:cNvSpPr>
          <p:nvPr/>
        </p:nvSpPr>
        <p:spPr bwMode="auto">
          <a:xfrm>
            <a:off x="8074025" y="1981200"/>
            <a:ext cx="2390775" cy="6463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2. Look in the picture for a clue.</a:t>
            </a:r>
          </a:p>
        </p:txBody>
      </p:sp>
      <p:sp>
        <p:nvSpPr>
          <p:cNvPr id="8" name="Text Box 67">
            <a:extLst>
              <a:ext uri="{FF2B5EF4-FFF2-40B4-BE49-F238E27FC236}">
                <a16:creationId xmlns:a16="http://schemas.microsoft.com/office/drawing/2014/main" id="{E8D49678-DEA9-4422-B166-AF2BDC59D8D5}"/>
              </a:ext>
            </a:extLst>
          </p:cNvPr>
          <p:cNvSpPr txBox="1">
            <a:spLocks noChangeArrowheads="1"/>
          </p:cNvSpPr>
          <p:nvPr/>
        </p:nvSpPr>
        <p:spPr bwMode="auto">
          <a:xfrm>
            <a:off x="1952625" y="4467225"/>
            <a:ext cx="2057400" cy="120032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3. Think about what the story is about.  What word would make sense there?</a:t>
            </a:r>
          </a:p>
        </p:txBody>
      </p:sp>
      <p:sp>
        <p:nvSpPr>
          <p:cNvPr id="9" name="Text Box 68">
            <a:extLst>
              <a:ext uri="{FF2B5EF4-FFF2-40B4-BE49-F238E27FC236}">
                <a16:creationId xmlns:a16="http://schemas.microsoft.com/office/drawing/2014/main" id="{37E3A7CF-3A81-4828-A342-63C551ECD12B}"/>
              </a:ext>
            </a:extLst>
          </p:cNvPr>
          <p:cNvSpPr txBox="1">
            <a:spLocks noChangeArrowheads="1"/>
          </p:cNvSpPr>
          <p:nvPr/>
        </p:nvSpPr>
        <p:spPr bwMode="auto">
          <a:xfrm>
            <a:off x="8501063" y="3225800"/>
            <a:ext cx="1752600" cy="9540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4. Does the sentence make sense?</a:t>
            </a:r>
          </a:p>
        </p:txBody>
      </p:sp>
      <p:sp>
        <p:nvSpPr>
          <p:cNvPr id="10" name="Text Box 69">
            <a:extLst>
              <a:ext uri="{FF2B5EF4-FFF2-40B4-BE49-F238E27FC236}">
                <a16:creationId xmlns:a16="http://schemas.microsoft.com/office/drawing/2014/main" id="{087D408F-D0CF-47DF-B54A-99CC86B0C6DD}"/>
              </a:ext>
            </a:extLst>
          </p:cNvPr>
          <p:cNvSpPr txBox="1">
            <a:spLocks noChangeArrowheads="1"/>
          </p:cNvSpPr>
          <p:nvPr/>
        </p:nvSpPr>
        <p:spPr bwMode="auto">
          <a:xfrm>
            <a:off x="4689475" y="6122988"/>
            <a:ext cx="2879725" cy="3698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6. Develop independence </a:t>
            </a:r>
          </a:p>
        </p:txBody>
      </p:sp>
      <p:sp>
        <p:nvSpPr>
          <p:cNvPr id="11" name="Text Box 69">
            <a:extLst>
              <a:ext uri="{FF2B5EF4-FFF2-40B4-BE49-F238E27FC236}">
                <a16:creationId xmlns:a16="http://schemas.microsoft.com/office/drawing/2014/main" id="{AA7803E8-D04E-467C-922F-B3C0084A6FE7}"/>
              </a:ext>
            </a:extLst>
          </p:cNvPr>
          <p:cNvSpPr txBox="1">
            <a:spLocks noChangeArrowheads="1"/>
          </p:cNvSpPr>
          <p:nvPr/>
        </p:nvSpPr>
        <p:spPr bwMode="auto">
          <a:xfrm>
            <a:off x="8008938" y="4557713"/>
            <a:ext cx="2520950" cy="36933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mn-lt"/>
              </a:rPr>
              <a:t>5. Sound the word out.</a:t>
            </a:r>
          </a:p>
        </p:txBody>
      </p:sp>
      <p:pic>
        <p:nvPicPr>
          <p:cNvPr id="12" name="Picture 2" descr="Image result for st. patricks holywood">
            <a:extLst>
              <a:ext uri="{FF2B5EF4-FFF2-40B4-BE49-F238E27FC236}">
                <a16:creationId xmlns:a16="http://schemas.microsoft.com/office/drawing/2014/main" id="{A4CCFC30-4C51-4491-8ED3-1E81DF7FC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3343F3F7-24A4-4DE3-B264-480B5824CAB8}"/>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EF170DAC-3903-49D8-95E8-1CAF8FF5CE82}"/>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47723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AA4BFD2A-3450-4206-A5F9-2C3ECF34AC79}"/>
              </a:ext>
            </a:extLst>
          </p:cNvPr>
          <p:cNvSpPr txBox="1">
            <a:spLocks noChangeArrowheads="1"/>
          </p:cNvSpPr>
          <p:nvPr/>
        </p:nvSpPr>
        <p:spPr bwMode="auto">
          <a:xfrm>
            <a:off x="250825" y="1666249"/>
            <a:ext cx="2492116" cy="317009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Calibri" panose="020F0502020204030204" pitchFamily="34" charset="0"/>
                <a:cs typeface="Calibri" panose="020F0502020204030204" pitchFamily="34" charset="0"/>
              </a:rPr>
              <a:t>Mental Maths</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To know which process or strategy to use when solving mathematical problems. </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Please see handout with different mental maths strategies that we use.</a:t>
            </a:r>
          </a:p>
        </p:txBody>
      </p:sp>
      <p:sp>
        <p:nvSpPr>
          <p:cNvPr id="5" name="Text Box 8">
            <a:extLst>
              <a:ext uri="{FF2B5EF4-FFF2-40B4-BE49-F238E27FC236}">
                <a16:creationId xmlns:a16="http://schemas.microsoft.com/office/drawing/2014/main" id="{4DB0B175-C486-4D31-A454-AC04E4BC0087}"/>
              </a:ext>
            </a:extLst>
          </p:cNvPr>
          <p:cNvSpPr txBox="1">
            <a:spLocks noChangeArrowheads="1"/>
          </p:cNvSpPr>
          <p:nvPr/>
        </p:nvSpPr>
        <p:spPr bwMode="auto">
          <a:xfrm>
            <a:off x="427788" y="5046607"/>
            <a:ext cx="2150312" cy="1323439"/>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i="1" u="sng" dirty="0">
                <a:latin typeface="Calibri" panose="020F0502020204030204" pitchFamily="34" charset="0"/>
                <a:cs typeface="Calibri" panose="020F0502020204030204" pitchFamily="34" charset="0"/>
              </a:rPr>
              <a:t>Data Handling</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Collect and present data in a variety of ways.</a:t>
            </a:r>
          </a:p>
        </p:txBody>
      </p:sp>
      <p:sp>
        <p:nvSpPr>
          <p:cNvPr id="6" name="Text Box 10">
            <a:extLst>
              <a:ext uri="{FF2B5EF4-FFF2-40B4-BE49-F238E27FC236}">
                <a16:creationId xmlns:a16="http://schemas.microsoft.com/office/drawing/2014/main" id="{1F9D380F-3D0F-4B40-93BE-ECDDB28C4831}"/>
              </a:ext>
            </a:extLst>
          </p:cNvPr>
          <p:cNvSpPr txBox="1">
            <a:spLocks noChangeArrowheads="1"/>
          </p:cNvSpPr>
          <p:nvPr/>
        </p:nvSpPr>
        <p:spPr bwMode="auto">
          <a:xfrm>
            <a:off x="6186222" y="1749892"/>
            <a:ext cx="4469077" cy="2246769"/>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i="1" u="sng">
                <a:latin typeface="Calibri" panose="020F0502020204030204" pitchFamily="34" charset="0"/>
                <a:cs typeface="Calibri" panose="020F0502020204030204" pitchFamily="34" charset="0"/>
              </a:rPr>
              <a:t>Number</a:t>
            </a:r>
            <a:r>
              <a:rPr lang="en-GB" altLang="en-US" sz="2000">
                <a:latin typeface="Calibri" panose="020F0502020204030204" pitchFamily="34" charset="0"/>
                <a:cs typeface="Calibri" panose="020F0502020204030204" pitchFamily="34" charset="0"/>
              </a:rPr>
              <a:t> </a:t>
            </a:r>
          </a:p>
          <a:p>
            <a:pPr algn="ctr" eaLnBrk="1" hangingPunct="1">
              <a:spcBef>
                <a:spcPct val="0"/>
              </a:spcBef>
              <a:buFontTx/>
              <a:buNone/>
            </a:pPr>
            <a:r>
              <a:rPr lang="en-GB" altLang="en-US" sz="2000">
                <a:latin typeface="Calibri" panose="020F0502020204030204" pitchFamily="34" charset="0"/>
                <a:cs typeface="Calibri" panose="020F0502020204030204" pitchFamily="34" charset="0"/>
              </a:rPr>
              <a:t>Working with numbers to 999. To include place value and number recognition. Also addition, subtraction, multiplication, division, word problems, mental arithmetic, money (up to £10), fractions and recognition of different currencies.</a:t>
            </a:r>
          </a:p>
        </p:txBody>
      </p:sp>
      <p:sp>
        <p:nvSpPr>
          <p:cNvPr id="7" name="Text Box 12">
            <a:extLst>
              <a:ext uri="{FF2B5EF4-FFF2-40B4-BE49-F238E27FC236}">
                <a16:creationId xmlns:a16="http://schemas.microsoft.com/office/drawing/2014/main" id="{72EEFBEB-70EB-4E57-A98B-975D448F95FE}"/>
              </a:ext>
            </a:extLst>
          </p:cNvPr>
          <p:cNvSpPr txBox="1">
            <a:spLocks noChangeArrowheads="1"/>
          </p:cNvSpPr>
          <p:nvPr/>
        </p:nvSpPr>
        <p:spPr bwMode="auto">
          <a:xfrm>
            <a:off x="3035553" y="1789360"/>
            <a:ext cx="2858058" cy="2092881"/>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Measures</a:t>
            </a:r>
          </a:p>
          <a:p>
            <a:pPr algn="ctr" eaLnBrk="1" hangingPunct="1">
              <a:spcBef>
                <a:spcPct val="50000"/>
              </a:spcBef>
              <a:buFontTx/>
              <a:buNone/>
            </a:pPr>
            <a:r>
              <a:rPr lang="en-GB" altLang="en-US" sz="2000" dirty="0">
                <a:latin typeface="Calibri" panose="020F0502020204030204" pitchFamily="34" charset="0"/>
                <a:cs typeface="Calibri" panose="020F0502020204030204" pitchFamily="34" charset="0"/>
              </a:rPr>
              <a:t>Time, Length, Area, Weight, Capacity and Volume. Both practical investigation and written recording.</a:t>
            </a:r>
          </a:p>
        </p:txBody>
      </p:sp>
      <p:sp>
        <p:nvSpPr>
          <p:cNvPr id="8" name="Text Box 18">
            <a:extLst>
              <a:ext uri="{FF2B5EF4-FFF2-40B4-BE49-F238E27FC236}">
                <a16:creationId xmlns:a16="http://schemas.microsoft.com/office/drawing/2014/main" id="{511CC31E-9D1C-4CFA-A018-46EC2806F898}"/>
              </a:ext>
            </a:extLst>
          </p:cNvPr>
          <p:cNvSpPr txBox="1">
            <a:spLocks noChangeArrowheads="1"/>
          </p:cNvSpPr>
          <p:nvPr/>
        </p:nvSpPr>
        <p:spPr bwMode="auto">
          <a:xfrm>
            <a:off x="6047438" y="4723422"/>
            <a:ext cx="2901923" cy="1631216"/>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dirty="0">
                <a:latin typeface="Calibri" panose="020F0502020204030204" pitchFamily="34" charset="0"/>
                <a:cs typeface="Calibri" panose="020F0502020204030204" pitchFamily="34" charset="0"/>
              </a:rPr>
              <a:t>Learning key facts e.g. 2,3,4,5,10 times tables and number bonds. Days of the week and months of the year.</a:t>
            </a:r>
          </a:p>
        </p:txBody>
      </p:sp>
      <p:sp>
        <p:nvSpPr>
          <p:cNvPr id="9" name="Text Box 24">
            <a:extLst>
              <a:ext uri="{FF2B5EF4-FFF2-40B4-BE49-F238E27FC236}">
                <a16:creationId xmlns:a16="http://schemas.microsoft.com/office/drawing/2014/main" id="{B407463E-6DFB-49DF-92E6-0043C9C72B69}"/>
              </a:ext>
            </a:extLst>
          </p:cNvPr>
          <p:cNvSpPr txBox="1">
            <a:spLocks noChangeArrowheads="1"/>
          </p:cNvSpPr>
          <p:nvPr/>
        </p:nvSpPr>
        <p:spPr bwMode="auto">
          <a:xfrm>
            <a:off x="3245085" y="3997276"/>
            <a:ext cx="2492116" cy="2708434"/>
          </a:xfrm>
          <a:prstGeom prst="rect">
            <a:avLst/>
          </a:prstGeom>
          <a:noFill/>
          <a:ln w="9525">
            <a:solidFill>
              <a:srgbClr val="66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Shape and Space</a:t>
            </a:r>
          </a:p>
          <a:p>
            <a:pPr algn="ctr" eaLnBrk="1" hangingPunct="1">
              <a:spcBef>
                <a:spcPct val="50000"/>
              </a:spcBef>
              <a:buFontTx/>
              <a:buNone/>
            </a:pPr>
            <a:r>
              <a:rPr lang="en-GB" altLang="en-US" sz="2000" dirty="0">
                <a:latin typeface="Calibri" panose="020F0502020204030204" pitchFamily="34" charset="0"/>
                <a:cs typeface="Calibri" panose="020F0502020204030204" pitchFamily="34" charset="0"/>
              </a:rPr>
              <a:t>Properties of 2D and 3D shapes,  symmetry, position, movement and direction and using programmable devices.</a:t>
            </a:r>
          </a:p>
        </p:txBody>
      </p:sp>
      <p:pic>
        <p:nvPicPr>
          <p:cNvPr id="10" name="Picture 2" descr="Image result for st. patricks holywood">
            <a:extLst>
              <a:ext uri="{FF2B5EF4-FFF2-40B4-BE49-F238E27FC236}">
                <a16:creationId xmlns:a16="http://schemas.microsoft.com/office/drawing/2014/main" id="{E7EE5C57-4E10-4161-ADAA-B480B5EF48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DBE34B1-CA1C-4571-A7B8-F91FA793F95B}"/>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FFB31B5D-23DF-48F9-BDF3-D62C0F753BD3}"/>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a:extLst>
              <a:ext uri="{FF2B5EF4-FFF2-40B4-BE49-F238E27FC236}">
                <a16:creationId xmlns:a16="http://schemas.microsoft.com/office/drawing/2014/main" id="{F9940776-E1B0-4570-AD1C-A5DD05A481BD}"/>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t>      Numeracy  </a:t>
            </a:r>
          </a:p>
        </p:txBody>
      </p:sp>
      <p:pic>
        <p:nvPicPr>
          <p:cNvPr id="15" name="Picture 14">
            <a:extLst>
              <a:ext uri="{FF2B5EF4-FFF2-40B4-BE49-F238E27FC236}">
                <a16:creationId xmlns:a16="http://schemas.microsoft.com/office/drawing/2014/main" id="{35FE2D8E-295B-4101-B984-FBA11D9F557C}"/>
              </a:ext>
            </a:extLst>
          </p:cNvPr>
          <p:cNvPicPr>
            <a:picLocks noChangeAspect="1"/>
          </p:cNvPicPr>
          <p:nvPr/>
        </p:nvPicPr>
        <p:blipFill>
          <a:blip r:embed="rId3"/>
          <a:stretch>
            <a:fillRect/>
          </a:stretch>
        </p:blipFill>
        <p:spPr>
          <a:xfrm>
            <a:off x="9486900" y="4238132"/>
            <a:ext cx="2011936" cy="2131914"/>
          </a:xfrm>
          <a:prstGeom prst="rect">
            <a:avLst/>
          </a:prstGeom>
        </p:spPr>
      </p:pic>
    </p:spTree>
    <p:extLst>
      <p:ext uri="{BB962C8B-B14F-4D97-AF65-F5344CB8AC3E}">
        <p14:creationId xmlns:p14="http://schemas.microsoft.com/office/powerpoint/2010/main" val="3080346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31DB05-A0CF-4A2B-B45F-AE8DB84F8A8B}"/>
              </a:ext>
            </a:extLst>
          </p:cNvPr>
          <p:cNvSpPr txBox="1"/>
          <p:nvPr/>
        </p:nvSpPr>
        <p:spPr>
          <a:xfrm>
            <a:off x="273869" y="3111379"/>
            <a:ext cx="3096344" cy="3231654"/>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solidFill>
                  <a:schemeClr val="accent2">
                    <a:lumMod val="75000"/>
                  </a:schemeClr>
                </a:solidFill>
              </a:rPr>
              <a:t>ICT</a:t>
            </a:r>
          </a:p>
          <a:p>
            <a:pPr>
              <a:spcBef>
                <a:spcPts val="1200"/>
              </a:spcBef>
              <a:buFont typeface="Arial" pitchFamily="34" charset="0"/>
              <a:buChar char="•"/>
            </a:pPr>
            <a:r>
              <a:rPr lang="en-GB" sz="1400" dirty="0"/>
              <a:t>print and save their work</a:t>
            </a:r>
          </a:p>
          <a:p>
            <a:pPr>
              <a:spcBef>
                <a:spcPts val="1200"/>
              </a:spcBef>
              <a:buFont typeface="Arial" pitchFamily="34" charset="0"/>
              <a:buChar char="•"/>
            </a:pPr>
            <a:r>
              <a:rPr lang="en-GB" sz="1400" dirty="0"/>
              <a:t>working with text, images and sound.</a:t>
            </a:r>
          </a:p>
          <a:p>
            <a:pPr>
              <a:spcBef>
                <a:spcPts val="1200"/>
              </a:spcBef>
              <a:buFont typeface="Arial" pitchFamily="34" charset="0"/>
              <a:buChar char="•"/>
            </a:pPr>
            <a:r>
              <a:rPr lang="en-GB" sz="1400" dirty="0"/>
              <a:t>coding</a:t>
            </a:r>
          </a:p>
          <a:p>
            <a:pPr>
              <a:spcBef>
                <a:spcPts val="1200"/>
              </a:spcBef>
              <a:buFont typeface="Arial" pitchFamily="34" charset="0"/>
              <a:buChar char="•"/>
            </a:pPr>
            <a:r>
              <a:rPr lang="en-GB" sz="1400" dirty="0"/>
              <a:t>Showcasing and talking about their work.</a:t>
            </a:r>
          </a:p>
          <a:p>
            <a:pPr>
              <a:spcBef>
                <a:spcPts val="1200"/>
              </a:spcBef>
              <a:buFont typeface="Arial" pitchFamily="34" charset="0"/>
              <a:buChar char="•"/>
            </a:pPr>
            <a:r>
              <a:rPr lang="en-GB" sz="1400" dirty="0"/>
              <a:t>Weekly use of the computer suite and iPads to develop skills.</a:t>
            </a:r>
          </a:p>
          <a:p>
            <a:pPr>
              <a:spcBef>
                <a:spcPts val="1200"/>
              </a:spcBef>
              <a:buFont typeface="Arial" pitchFamily="34" charset="0"/>
              <a:buChar char="•"/>
            </a:pPr>
            <a:r>
              <a:rPr lang="en-GB" sz="1400" dirty="0"/>
              <a:t>Using the internet and talking about internet safety.</a:t>
            </a:r>
          </a:p>
        </p:txBody>
      </p:sp>
      <p:sp>
        <p:nvSpPr>
          <p:cNvPr id="5" name="TextBox 4">
            <a:extLst>
              <a:ext uri="{FF2B5EF4-FFF2-40B4-BE49-F238E27FC236}">
                <a16:creationId xmlns:a16="http://schemas.microsoft.com/office/drawing/2014/main" id="{88215B2F-B7AD-4109-A011-08759550B19B}"/>
              </a:ext>
            </a:extLst>
          </p:cNvPr>
          <p:cNvSpPr txBox="1"/>
          <p:nvPr/>
        </p:nvSpPr>
        <p:spPr>
          <a:xfrm>
            <a:off x="3824919" y="2149382"/>
            <a:ext cx="3724495" cy="1785104"/>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rPr>
              <a:t>World Around Us</a:t>
            </a:r>
          </a:p>
          <a:p>
            <a:pPr>
              <a:spcBef>
                <a:spcPts val="1200"/>
              </a:spcBef>
            </a:pPr>
            <a:r>
              <a:rPr lang="en-GB" sz="1400" dirty="0"/>
              <a:t>TOPICS – Activity Based Learning</a:t>
            </a:r>
          </a:p>
          <a:p>
            <a:pPr>
              <a:spcBef>
                <a:spcPts val="1200"/>
              </a:spcBef>
              <a:buFont typeface="Arial" pitchFamily="34" charset="0"/>
              <a:buChar char="•"/>
            </a:pPr>
            <a:r>
              <a:rPr lang="en-GB" sz="1400" dirty="0"/>
              <a:t>Food Glorious Food </a:t>
            </a:r>
          </a:p>
          <a:p>
            <a:pPr>
              <a:spcBef>
                <a:spcPts val="1200"/>
              </a:spcBef>
              <a:buFont typeface="Arial" pitchFamily="34" charset="0"/>
              <a:buChar char="•"/>
            </a:pPr>
            <a:r>
              <a:rPr lang="en-GB" sz="1400" dirty="0"/>
              <a:t>World War 2</a:t>
            </a:r>
          </a:p>
          <a:p>
            <a:pPr>
              <a:spcBef>
                <a:spcPts val="1200"/>
              </a:spcBef>
              <a:buFont typeface="Arial" pitchFamily="34" charset="0"/>
              <a:buChar char="•"/>
            </a:pPr>
            <a:r>
              <a:rPr lang="en-GB" sz="1400" dirty="0"/>
              <a:t>Them Bones Them Bones </a:t>
            </a:r>
            <a:r>
              <a:rPr lang="en-GB" sz="1400" dirty="0" smtClean="0"/>
              <a:t> </a:t>
            </a:r>
            <a:endParaRPr lang="en-GB" sz="1400" dirty="0"/>
          </a:p>
        </p:txBody>
      </p:sp>
      <p:sp>
        <p:nvSpPr>
          <p:cNvPr id="6" name="TextBox 5">
            <a:extLst>
              <a:ext uri="{FF2B5EF4-FFF2-40B4-BE49-F238E27FC236}">
                <a16:creationId xmlns:a16="http://schemas.microsoft.com/office/drawing/2014/main" id="{1151F8B0-BC38-4B96-B7E9-94A4E1D4B7D7}"/>
              </a:ext>
            </a:extLst>
          </p:cNvPr>
          <p:cNvSpPr txBox="1"/>
          <p:nvPr/>
        </p:nvSpPr>
        <p:spPr>
          <a:xfrm>
            <a:off x="6912706" y="5093811"/>
            <a:ext cx="2876594" cy="1631216"/>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rPr>
              <a:t>  ARTS</a:t>
            </a:r>
          </a:p>
          <a:p>
            <a:pPr marL="179388" indent="-179388">
              <a:spcBef>
                <a:spcPts val="1200"/>
              </a:spcBef>
              <a:buFont typeface="Arial" pitchFamily="34" charset="0"/>
              <a:buChar char="•"/>
            </a:pPr>
            <a:r>
              <a:rPr lang="en-GB" sz="1400" dirty="0"/>
              <a:t>developed through the topic of world around us.</a:t>
            </a:r>
          </a:p>
          <a:p>
            <a:pPr marL="179388" indent="-179388">
              <a:spcBef>
                <a:spcPts val="1200"/>
              </a:spcBef>
              <a:buFont typeface="Arial" pitchFamily="34" charset="0"/>
              <a:buChar char="•"/>
            </a:pPr>
            <a:r>
              <a:rPr lang="en-GB" sz="1400" dirty="0"/>
              <a:t>Develop use of colour </a:t>
            </a:r>
          </a:p>
          <a:p>
            <a:pPr marL="179388" indent="-179388">
              <a:spcBef>
                <a:spcPts val="1200"/>
              </a:spcBef>
              <a:buFont typeface="Arial" pitchFamily="34" charset="0"/>
              <a:buChar char="•"/>
            </a:pPr>
            <a:r>
              <a:rPr lang="en-GB" sz="1400" dirty="0"/>
              <a:t>Working with different tools.</a:t>
            </a:r>
          </a:p>
        </p:txBody>
      </p:sp>
      <p:sp>
        <p:nvSpPr>
          <p:cNvPr id="7" name="TextBox 6">
            <a:extLst>
              <a:ext uri="{FF2B5EF4-FFF2-40B4-BE49-F238E27FC236}">
                <a16:creationId xmlns:a16="http://schemas.microsoft.com/office/drawing/2014/main" id="{E065579C-DD91-4C90-81F3-88158E1D1E70}"/>
              </a:ext>
            </a:extLst>
          </p:cNvPr>
          <p:cNvSpPr txBox="1"/>
          <p:nvPr/>
        </p:nvSpPr>
        <p:spPr>
          <a:xfrm>
            <a:off x="9346160" y="2826490"/>
            <a:ext cx="2664296" cy="206210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rPr>
              <a:t>PE</a:t>
            </a:r>
          </a:p>
          <a:p>
            <a:pPr marL="179388" indent="-179388">
              <a:spcBef>
                <a:spcPts val="1200"/>
              </a:spcBef>
              <a:buFont typeface="Arial" pitchFamily="34" charset="0"/>
              <a:buChar char="•"/>
            </a:pPr>
            <a:r>
              <a:rPr lang="en-GB" sz="1400" i="1" dirty="0"/>
              <a:t>Wednesday </a:t>
            </a:r>
          </a:p>
          <a:p>
            <a:pPr marL="179388" indent="-179388">
              <a:spcBef>
                <a:spcPts val="1200"/>
              </a:spcBef>
              <a:buFont typeface="Arial" pitchFamily="34" charset="0"/>
              <a:buChar char="•"/>
            </a:pPr>
            <a:r>
              <a:rPr lang="en-GB" sz="1400" dirty="0"/>
              <a:t>Focus on developing fundamental skills – </a:t>
            </a:r>
          </a:p>
          <a:p>
            <a:pPr marL="179388" indent="-179388">
              <a:spcBef>
                <a:spcPts val="1200"/>
              </a:spcBef>
              <a:buFont typeface="Arial" pitchFamily="34" charset="0"/>
              <a:buChar char="•"/>
            </a:pPr>
            <a:r>
              <a:rPr lang="en-GB" sz="1400" dirty="0"/>
              <a:t>balance, motor skills, agility, health and safety, team work and good sportsmanship. </a:t>
            </a:r>
          </a:p>
        </p:txBody>
      </p:sp>
      <p:pic>
        <p:nvPicPr>
          <p:cNvPr id="8" name="Picture 2" descr="Image result for PE kit">
            <a:extLst>
              <a:ext uri="{FF2B5EF4-FFF2-40B4-BE49-F238E27FC236}">
                <a16:creationId xmlns:a16="http://schemas.microsoft.com/office/drawing/2014/main" id="{C6DDF896-C63D-4C5E-911F-A1BE32369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1074" y="2956252"/>
            <a:ext cx="1519859" cy="13161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lated image">
            <a:extLst>
              <a:ext uri="{FF2B5EF4-FFF2-40B4-BE49-F238E27FC236}">
                <a16:creationId xmlns:a16="http://schemas.microsoft.com/office/drawing/2014/main" id="{9629208E-0119-449C-AA38-68992127AA8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574787" y="2576619"/>
            <a:ext cx="1043609" cy="10695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Image result for arts">
            <a:extLst>
              <a:ext uri="{FF2B5EF4-FFF2-40B4-BE49-F238E27FC236}">
                <a16:creationId xmlns:a16="http://schemas.microsoft.com/office/drawing/2014/main" id="{F4BD5E0A-96A4-417C-BCA0-A76413782E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8073" y="5299029"/>
            <a:ext cx="1705503" cy="12207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Image result for world around us clipart">
            <a:extLst>
              <a:ext uri="{FF2B5EF4-FFF2-40B4-BE49-F238E27FC236}">
                <a16:creationId xmlns:a16="http://schemas.microsoft.com/office/drawing/2014/main" id="{F8F410E0-BD90-4EFD-A001-C3FD471EC4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9679" y="4113882"/>
            <a:ext cx="1843561" cy="237029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st. patricks holywood">
            <a:extLst>
              <a:ext uri="{FF2B5EF4-FFF2-40B4-BE49-F238E27FC236}">
                <a16:creationId xmlns:a16="http://schemas.microsoft.com/office/drawing/2014/main" id="{16A38A87-5E10-42B2-AFA6-717464EE46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B5DCD95-9F9C-4683-A948-FFEB01841B9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49C9CB8B-4A4C-42DF-A74E-2B34A27CE5F3}"/>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
            <a:extLst>
              <a:ext uri="{FF2B5EF4-FFF2-40B4-BE49-F238E27FC236}">
                <a16:creationId xmlns:a16="http://schemas.microsoft.com/office/drawing/2014/main" id="{78B25CF3-61CA-48D9-8227-5AD4AD84FAD4}"/>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ICT – WAU – Arts - PE  </a:t>
            </a:r>
          </a:p>
        </p:txBody>
      </p:sp>
    </p:spTree>
    <p:extLst>
      <p:ext uri="{BB962C8B-B14F-4D97-AF65-F5344CB8AC3E}">
        <p14:creationId xmlns:p14="http://schemas.microsoft.com/office/powerpoint/2010/main" val="3874084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9DB94F-E962-4C31-95D4-397906A61A35}"/>
              </a:ext>
            </a:extLst>
          </p:cNvPr>
          <p:cNvSpPr txBox="1"/>
          <p:nvPr/>
        </p:nvSpPr>
        <p:spPr>
          <a:xfrm>
            <a:off x="331032" y="2958888"/>
            <a:ext cx="5038079"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9388" indent="-179388">
              <a:spcBef>
                <a:spcPts val="1200"/>
              </a:spcBef>
            </a:pPr>
            <a:r>
              <a:rPr lang="en-GB" sz="2000" b="1" dirty="0">
                <a:solidFill>
                  <a:schemeClr val="bg2">
                    <a:lumMod val="50000"/>
                  </a:schemeClr>
                </a:solidFill>
              </a:rPr>
              <a:t>RELIGION – Grow in Love </a:t>
            </a:r>
          </a:p>
          <a:p>
            <a:pPr marL="179388" indent="-179388">
              <a:spcBef>
                <a:spcPts val="1200"/>
              </a:spcBef>
              <a:buFont typeface="Arial" pitchFamily="34" charset="0"/>
              <a:buChar char="•"/>
            </a:pPr>
            <a:r>
              <a:rPr lang="en-GB" sz="2000" dirty="0"/>
              <a:t>Preparation for First Communion.</a:t>
            </a:r>
          </a:p>
          <a:p>
            <a:pPr marL="179388" indent="-179388">
              <a:spcBef>
                <a:spcPts val="1200"/>
              </a:spcBef>
              <a:buFont typeface="Arial" pitchFamily="34" charset="0"/>
              <a:buChar char="•"/>
            </a:pPr>
            <a:r>
              <a:rPr lang="en-GB" sz="2000" dirty="0"/>
              <a:t>Mass on a Tuesday morning. </a:t>
            </a:r>
          </a:p>
          <a:p>
            <a:pPr marL="179388" indent="-179388">
              <a:spcBef>
                <a:spcPts val="1200"/>
              </a:spcBef>
              <a:buFont typeface="Arial" pitchFamily="34" charset="0"/>
              <a:buChar char="•"/>
            </a:pPr>
            <a:r>
              <a:rPr lang="en-GB" sz="2000" dirty="0"/>
              <a:t>Be Supportive by helping your child to learn new prayers and hymns.</a:t>
            </a:r>
          </a:p>
          <a:p>
            <a:pPr marL="179388" indent="-179388">
              <a:spcBef>
                <a:spcPts val="1200"/>
              </a:spcBef>
              <a:buFont typeface="Arial" pitchFamily="34" charset="0"/>
              <a:buChar char="•"/>
            </a:pPr>
            <a:r>
              <a:rPr lang="en-GB" sz="2000" dirty="0"/>
              <a:t>Talking about times when you have not shown love. </a:t>
            </a:r>
          </a:p>
          <a:p>
            <a:pPr marL="342900" indent="-342900">
              <a:spcBef>
                <a:spcPts val="1200"/>
              </a:spcBef>
              <a:buFont typeface="Arial" pitchFamily="34" charset="0"/>
              <a:buChar char="•"/>
            </a:pPr>
            <a:r>
              <a:rPr lang="en-GB" sz="2000" dirty="0"/>
              <a:t>Please help your child to bless themselves correctly.</a:t>
            </a:r>
          </a:p>
        </p:txBody>
      </p:sp>
      <p:sp>
        <p:nvSpPr>
          <p:cNvPr id="5" name="TextBox 4">
            <a:extLst>
              <a:ext uri="{FF2B5EF4-FFF2-40B4-BE49-F238E27FC236}">
                <a16:creationId xmlns:a16="http://schemas.microsoft.com/office/drawing/2014/main" id="{7F27DC4E-514C-45AA-B47E-948CDF8BF3B9}"/>
              </a:ext>
            </a:extLst>
          </p:cNvPr>
          <p:cNvSpPr txBox="1"/>
          <p:nvPr/>
        </p:nvSpPr>
        <p:spPr>
          <a:xfrm>
            <a:off x="5796795" y="2606069"/>
            <a:ext cx="6095168"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dirty="0">
                <a:solidFill>
                  <a:schemeClr val="bg2">
                    <a:lumMod val="50000"/>
                  </a:schemeClr>
                </a:solidFill>
              </a:rPr>
              <a:t>PDMU</a:t>
            </a:r>
          </a:p>
          <a:p>
            <a:pPr marL="179388" indent="-179388">
              <a:spcBef>
                <a:spcPts val="1200"/>
              </a:spcBef>
              <a:buFont typeface="Arial" pitchFamily="34" charset="0"/>
              <a:buChar char="•"/>
            </a:pPr>
            <a:r>
              <a:rPr lang="en-GB" sz="2000" dirty="0"/>
              <a:t>Promote self esteem.</a:t>
            </a:r>
          </a:p>
          <a:p>
            <a:pPr marL="179388" indent="-179388">
              <a:spcBef>
                <a:spcPts val="1200"/>
              </a:spcBef>
              <a:buFont typeface="Arial" pitchFamily="34" charset="0"/>
              <a:buChar char="•"/>
            </a:pPr>
            <a:r>
              <a:rPr lang="en-GB" sz="2000" dirty="0"/>
              <a:t>Class Assembly</a:t>
            </a:r>
          </a:p>
          <a:p>
            <a:pPr marL="179388" indent="-179388">
              <a:spcBef>
                <a:spcPts val="1200"/>
              </a:spcBef>
              <a:buFont typeface="Arial" pitchFamily="34" charset="0"/>
              <a:buChar char="•"/>
            </a:pPr>
            <a:r>
              <a:rPr lang="en-GB" sz="2000" dirty="0"/>
              <a:t>Talk about how to take care of themselves and others.</a:t>
            </a:r>
          </a:p>
          <a:p>
            <a:pPr marL="179388" indent="-179388">
              <a:spcBef>
                <a:spcPts val="1200"/>
              </a:spcBef>
              <a:buFont typeface="Arial" pitchFamily="34" charset="0"/>
              <a:buChar char="•"/>
            </a:pPr>
            <a:r>
              <a:rPr lang="en-GB" sz="2000" dirty="0"/>
              <a:t>Role in the community.</a:t>
            </a:r>
          </a:p>
          <a:p>
            <a:pPr marL="179388" indent="-179388">
              <a:spcBef>
                <a:spcPts val="1200"/>
              </a:spcBef>
              <a:buFont typeface="Arial" pitchFamily="34" charset="0"/>
              <a:buChar char="•"/>
            </a:pPr>
            <a:r>
              <a:rPr lang="en-GB" sz="2000" dirty="0"/>
              <a:t>Circle Time</a:t>
            </a:r>
          </a:p>
          <a:p>
            <a:pPr marL="179388" indent="-179388">
              <a:spcBef>
                <a:spcPts val="1200"/>
              </a:spcBef>
              <a:buFont typeface="Arial" pitchFamily="34" charset="0"/>
              <a:buChar char="•"/>
            </a:pPr>
            <a:r>
              <a:rPr lang="en-GB" sz="2000" dirty="0"/>
              <a:t>Teaching Core Values</a:t>
            </a:r>
          </a:p>
          <a:p>
            <a:pPr marL="179388" indent="-179388">
              <a:spcBef>
                <a:spcPts val="1200"/>
              </a:spcBef>
              <a:buFont typeface="Arial" pitchFamily="34" charset="0"/>
              <a:buChar char="•"/>
            </a:pPr>
            <a:r>
              <a:rPr lang="en-GB" sz="2000" dirty="0"/>
              <a:t>Assembly –Award, star of the week.</a:t>
            </a:r>
          </a:p>
        </p:txBody>
      </p:sp>
      <p:pic>
        <p:nvPicPr>
          <p:cNvPr id="6" name="Picture 2" descr="Image result for grow in love">
            <a:extLst>
              <a:ext uri="{FF2B5EF4-FFF2-40B4-BE49-F238E27FC236}">
                <a16:creationId xmlns:a16="http://schemas.microsoft.com/office/drawing/2014/main" id="{E8846AC0-288F-4A4F-8DB0-E6F3078D380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333562" y="2258667"/>
            <a:ext cx="2080592" cy="11703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world around us">
            <a:extLst>
              <a:ext uri="{FF2B5EF4-FFF2-40B4-BE49-F238E27FC236}">
                <a16:creationId xmlns:a16="http://schemas.microsoft.com/office/drawing/2014/main" id="{89C31CAB-1FB5-4F3A-A548-616C08CA6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6589" y="5019026"/>
            <a:ext cx="16383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st. patricks holywood">
            <a:extLst>
              <a:ext uri="{FF2B5EF4-FFF2-40B4-BE49-F238E27FC236}">
                <a16:creationId xmlns:a16="http://schemas.microsoft.com/office/drawing/2014/main" id="{14F1E731-5B3F-430E-8601-AAE731DF2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DA79E162-E5ED-48BA-8413-C5F4F48EC53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BF1820D6-797E-486B-863E-42AD257659AB}"/>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a:extLst>
              <a:ext uri="{FF2B5EF4-FFF2-40B4-BE49-F238E27FC236}">
                <a16:creationId xmlns:a16="http://schemas.microsoft.com/office/drawing/2014/main" id="{1B1F0E23-8CF2-446D-B265-6668CBCA33D7}"/>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RE - PDMU</a:t>
            </a:r>
          </a:p>
        </p:txBody>
      </p:sp>
    </p:spTree>
    <p:extLst>
      <p:ext uri="{BB962C8B-B14F-4D97-AF65-F5344CB8AC3E}">
        <p14:creationId xmlns:p14="http://schemas.microsoft.com/office/powerpoint/2010/main" val="4200947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9C345220-4694-45E9-BEE1-12F6EE77C7FD}"/>
              </a:ext>
            </a:extLst>
          </p:cNvPr>
          <p:cNvSpPr>
            <a:spLocks noGrp="1" noChangeArrowheads="1"/>
          </p:cNvSpPr>
          <p:nvPr>
            <p:ph type="title"/>
          </p:nvPr>
        </p:nvSpPr>
        <p:spPr>
          <a:xfrm>
            <a:off x="2429242" y="446390"/>
            <a:ext cx="7772400" cy="731837"/>
          </a:xfrm>
          <a:solidFill>
            <a:schemeClr val="bg1"/>
          </a:solidFill>
        </p:spPr>
        <p:txBody>
          <a:bodyPr/>
          <a:lstStyle/>
          <a:p>
            <a:pPr algn="ctr" eaLnBrk="1" hangingPunct="1"/>
            <a:r>
              <a:rPr lang="en-GB" altLang="en-US" dirty="0">
                <a:latin typeface="Comic Sans MS" panose="030F0702030302020204" pitchFamily="66" charset="0"/>
              </a:rPr>
              <a:t>Shared Education	</a:t>
            </a:r>
          </a:p>
        </p:txBody>
      </p:sp>
      <p:sp>
        <p:nvSpPr>
          <p:cNvPr id="10" name="Rectangle 3">
            <a:extLst>
              <a:ext uri="{FF2B5EF4-FFF2-40B4-BE49-F238E27FC236}">
                <a16:creationId xmlns:a16="http://schemas.microsoft.com/office/drawing/2014/main" id="{8F39DDFF-CA25-4468-9FD9-A23240130E01}"/>
              </a:ext>
            </a:extLst>
          </p:cNvPr>
          <p:cNvSpPr txBox="1">
            <a:spLocks noChangeArrowheads="1"/>
          </p:cNvSpPr>
          <p:nvPr/>
        </p:nvSpPr>
        <p:spPr>
          <a:xfrm>
            <a:off x="260655" y="2231039"/>
            <a:ext cx="11436045" cy="4114293"/>
          </a:xfrm>
          <a:prstGeom prst="rect">
            <a:avLst/>
          </a:prstGeom>
          <a:solidFill>
            <a:schemeClr val="bg1"/>
          </a:solidFill>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defRPr/>
            </a:pPr>
            <a:r>
              <a:rPr lang="en-GB" sz="2000" dirty="0">
                <a:latin typeface="Calibri" panose="020F0502020204030204" pitchFamily="34" charset="0"/>
                <a:cs typeface="Calibri" panose="020F0502020204030204" pitchFamily="34" charset="0"/>
              </a:rPr>
              <a:t>We are delighted to have received funding to able to  work with </a:t>
            </a:r>
            <a:r>
              <a:rPr lang="en-GB" sz="2000" dirty="0" err="1">
                <a:latin typeface="Calibri" panose="020F0502020204030204" pitchFamily="34" charset="0"/>
                <a:cs typeface="Calibri" panose="020F0502020204030204" pitchFamily="34" charset="0"/>
              </a:rPr>
              <a:t>Knocknagoney</a:t>
            </a:r>
            <a:r>
              <a:rPr lang="en-GB" sz="2000" dirty="0">
                <a:latin typeface="Calibri" panose="020F0502020204030204" pitchFamily="34" charset="0"/>
                <a:cs typeface="Calibri" panose="020F0502020204030204" pitchFamily="34" charset="0"/>
              </a:rPr>
              <a:t> Primary School in a shared education partnership within the Peace IV programme.</a:t>
            </a:r>
          </a:p>
          <a:p>
            <a:pPr>
              <a:buFontTx/>
              <a:buNone/>
              <a:defRPr/>
            </a:pPr>
            <a:endParaRPr lang="en-GB" altLang="en-US" sz="1800" dirty="0">
              <a:latin typeface="Calibri" panose="020F0502020204030204" pitchFamily="34" charset="0"/>
              <a:cs typeface="Calibri" panose="020F0502020204030204" pitchFamily="34" charset="0"/>
            </a:endParaRPr>
          </a:p>
          <a:p>
            <a:pPr algn="ctr">
              <a:buFontTx/>
              <a:buNone/>
              <a:defRPr/>
            </a:pPr>
            <a:r>
              <a:rPr lang="en-GB" altLang="en-US" sz="1800" b="1" i="1" u="sng" dirty="0">
                <a:latin typeface="Calibri" panose="020F0502020204030204" pitchFamily="34" charset="0"/>
                <a:cs typeface="Calibri" panose="020F0502020204030204" pitchFamily="34" charset="0"/>
              </a:rPr>
              <a:t>OUR AIMS</a:t>
            </a:r>
          </a:p>
          <a:p>
            <a:pPr>
              <a:buFontTx/>
              <a:buNone/>
              <a:defRPr/>
            </a:pPr>
            <a:endParaRPr lang="en-GB" altLang="en-US" sz="1800" dirty="0">
              <a:latin typeface="Calibri" panose="020F0502020204030204" pitchFamily="34" charset="0"/>
              <a:cs typeface="Calibri" panose="020F0502020204030204" pitchFamily="34" charset="0"/>
            </a:endParaRPr>
          </a:p>
          <a:p>
            <a:pPr>
              <a:buFontTx/>
              <a:buNone/>
              <a:defRPr/>
            </a:pPr>
            <a:r>
              <a:rPr lang="en-GB" altLang="en-US" sz="1800" dirty="0">
                <a:latin typeface="Calibri" panose="020F0502020204030204" pitchFamily="34" charset="0"/>
                <a:cs typeface="Calibri" panose="020F0502020204030204" pitchFamily="34" charset="0"/>
              </a:rPr>
              <a:t>The aims of the partnership are:</a:t>
            </a:r>
          </a:p>
          <a:p>
            <a:pPr>
              <a:buFontTx/>
              <a:buNone/>
              <a:defRPr/>
            </a:pPr>
            <a:r>
              <a:rPr lang="en-GB" altLang="en-US" sz="1800" dirty="0">
                <a:latin typeface="Calibri" panose="020F0502020204030204" pitchFamily="34" charset="0"/>
                <a:cs typeface="Calibri" panose="020F0502020204030204" pitchFamily="34" charset="0"/>
              </a:rPr>
              <a:t>•	To enable children to work collaboratively with one another through a range of classroom-based sessions taking place in both schools.</a:t>
            </a:r>
          </a:p>
          <a:p>
            <a:pPr>
              <a:buFontTx/>
              <a:buNone/>
              <a:defRPr/>
            </a:pPr>
            <a:r>
              <a:rPr lang="en-GB" altLang="en-US" sz="1800" dirty="0">
                <a:latin typeface="Calibri" panose="020F0502020204030204" pitchFamily="34" charset="0"/>
                <a:cs typeface="Calibri" panose="020F0502020204030204" pitchFamily="34" charset="0"/>
              </a:rPr>
              <a:t>•	To get to know one another during identity days at the beginning and end of the year.</a:t>
            </a:r>
          </a:p>
          <a:p>
            <a:pPr>
              <a:buFontTx/>
              <a:buNone/>
              <a:defRPr/>
            </a:pPr>
            <a:r>
              <a:rPr lang="en-GB" altLang="en-US" sz="1800" dirty="0">
                <a:latin typeface="Calibri" panose="020F0502020204030204" pitchFamily="34" charset="0"/>
                <a:cs typeface="Calibri" panose="020F0502020204030204" pitchFamily="34" charset="0"/>
              </a:rPr>
              <a:t>•	To learn new skills in coding and UICT P4.</a:t>
            </a:r>
          </a:p>
          <a:p>
            <a:pPr>
              <a:defRPr/>
            </a:pPr>
            <a:r>
              <a:rPr lang="en-GB" altLang="en-US" sz="1800" dirty="0">
                <a:latin typeface="Calibri" panose="020F0502020204030204" pitchFamily="34" charset="0"/>
                <a:cs typeface="Calibri" panose="020F0502020204030204" pitchFamily="34" charset="0"/>
              </a:rPr>
              <a:t>To have fun and enjoy learning together.</a:t>
            </a:r>
          </a:p>
          <a:p>
            <a:pPr>
              <a:buFontTx/>
              <a:buNone/>
              <a:defRPr/>
            </a:pPr>
            <a:endParaRPr lang="en-GB" altLang="en-US" sz="2400" dirty="0">
              <a:latin typeface="Calibri" panose="020F0502020204030204" pitchFamily="34" charset="0"/>
              <a:cs typeface="Calibri" panose="020F0502020204030204" pitchFamily="34" charset="0"/>
            </a:endParaRPr>
          </a:p>
          <a:p>
            <a:pPr>
              <a:buFontTx/>
              <a:buNone/>
              <a:defRPr/>
            </a:pPr>
            <a:endParaRPr lang="en-GB" altLang="en-US" sz="2400" dirty="0">
              <a:latin typeface="Calibri" panose="020F0502020204030204" pitchFamily="34" charset="0"/>
              <a:cs typeface="Calibri" panose="020F0502020204030204" pitchFamily="34" charset="0"/>
            </a:endParaRPr>
          </a:p>
        </p:txBody>
      </p:sp>
      <p:pic>
        <p:nvPicPr>
          <p:cNvPr id="11" name="Picture 2" descr="Image result for st. patricks holywood">
            <a:extLst>
              <a:ext uri="{FF2B5EF4-FFF2-40B4-BE49-F238E27FC236}">
                <a16:creationId xmlns:a16="http://schemas.microsoft.com/office/drawing/2014/main" id="{1FA9943F-BE47-4E49-9B4F-563C75DC5E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EB1824AE-2489-4531-969E-C6723EE76957}"/>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0FD05F64-29CF-4610-9581-8D6234BD8458}"/>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 name="Picture 21">
            <a:extLst>
              <a:ext uri="{FF2B5EF4-FFF2-40B4-BE49-F238E27FC236}">
                <a16:creationId xmlns:a16="http://schemas.microsoft.com/office/drawing/2014/main" id="{6772EA37-F579-4A7D-A13B-11A3041C82A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46075" y="319088"/>
            <a:ext cx="18510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0398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26">
            <a:extLst>
              <a:ext uri="{FF2B5EF4-FFF2-40B4-BE49-F238E27FC236}">
                <a16:creationId xmlns:a16="http://schemas.microsoft.com/office/drawing/2014/main" id="{B9766F8F-5A5D-4D8A-A751-F4040E4133E9}"/>
              </a:ext>
            </a:extLst>
          </p:cNvPr>
          <p:cNvSpPr txBox="1">
            <a:spLocks noChangeArrowheads="1"/>
          </p:cNvSpPr>
          <p:nvPr/>
        </p:nvSpPr>
        <p:spPr bwMode="auto">
          <a:xfrm>
            <a:off x="877888" y="483065"/>
            <a:ext cx="6124112" cy="707886"/>
          </a:xfrm>
          <a:prstGeom prst="rect">
            <a:avLst/>
          </a:prstGeom>
          <a:solidFill>
            <a:schemeClr val="bg1"/>
          </a:solidFill>
          <a:ln w="9525">
            <a:solidFill>
              <a:schemeClr val="bg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4000" dirty="0">
                <a:latin typeface="Calibri" panose="020F0502020204030204" pitchFamily="34" charset="0"/>
                <a:cs typeface="Calibri" panose="020F0502020204030204" pitchFamily="34" charset="0"/>
              </a:rPr>
              <a:t>Expectations from your child</a:t>
            </a:r>
          </a:p>
        </p:txBody>
      </p:sp>
      <p:sp>
        <p:nvSpPr>
          <p:cNvPr id="5" name="Text Box 1027">
            <a:extLst>
              <a:ext uri="{FF2B5EF4-FFF2-40B4-BE49-F238E27FC236}">
                <a16:creationId xmlns:a16="http://schemas.microsoft.com/office/drawing/2014/main" id="{52C538A2-036F-44EF-BB38-0DCE6D3AF6EE}"/>
              </a:ext>
            </a:extLst>
          </p:cNvPr>
          <p:cNvSpPr txBox="1">
            <a:spLocks noChangeArrowheads="1"/>
          </p:cNvSpPr>
          <p:nvPr/>
        </p:nvSpPr>
        <p:spPr bwMode="auto">
          <a:xfrm>
            <a:off x="280988" y="2061473"/>
            <a:ext cx="8588375" cy="4154984"/>
          </a:xfrm>
          <a:prstGeom prst="rect">
            <a:avLst/>
          </a:prstGeom>
          <a:solidFill>
            <a:schemeClr val="bg1"/>
          </a:solidFill>
          <a:ln>
            <a:solidFill>
              <a:schemeClr val="bg1"/>
            </a:solidFill>
          </a:ln>
          <a:effec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defRPr/>
            </a:pPr>
            <a:r>
              <a:rPr lang="en-GB" altLang="en-US" sz="2400" dirty="0">
                <a:latin typeface="Calibri" panose="020F0502020204030204" pitchFamily="34" charset="0"/>
                <a:cs typeface="Calibri" panose="020F0502020204030204" pitchFamily="34" charset="0"/>
              </a:rPr>
              <a:t>Pay attention to the teacher’s signal</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Listen carefully to the person who is meant to be talking</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Do your best work and do not disturb others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Use kind hands, feet and words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Show good manners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Complete homework on time</a:t>
            </a:r>
          </a:p>
        </p:txBody>
      </p:sp>
      <p:pic>
        <p:nvPicPr>
          <p:cNvPr id="6" name="Picture 2" descr="Image result for st. patricks holywood">
            <a:extLst>
              <a:ext uri="{FF2B5EF4-FFF2-40B4-BE49-F238E27FC236}">
                <a16:creationId xmlns:a16="http://schemas.microsoft.com/office/drawing/2014/main" id="{6995E797-03DB-4F69-81DE-81D6855D1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0656963-3EDD-40B4-9198-099B8CFD1949}"/>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680A71F4-8BA8-48A9-BCEA-F26B99F4708E}"/>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386" name="Picture 2" descr="Image result for expectations of pupils clipart">
            <a:extLst>
              <a:ext uri="{FF2B5EF4-FFF2-40B4-BE49-F238E27FC236}">
                <a16:creationId xmlns:a16="http://schemas.microsoft.com/office/drawing/2014/main" id="{A611348A-8A40-4010-8EAB-6AF47C2A4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9364" y="2444106"/>
            <a:ext cx="2863850" cy="372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711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ED26BC-8D5D-4FD2-BDDD-8F03EE86A3A7}"/>
              </a:ext>
            </a:extLst>
          </p:cNvPr>
          <p:cNvSpPr>
            <a:spLocks noGrp="1" noChangeArrowheads="1"/>
          </p:cNvSpPr>
          <p:nvPr>
            <p:ph type="title"/>
          </p:nvPr>
        </p:nvSpPr>
        <p:spPr>
          <a:xfrm>
            <a:off x="939800" y="584200"/>
            <a:ext cx="7054850" cy="792162"/>
          </a:xfrm>
          <a:solidFill>
            <a:schemeClr val="bg1"/>
          </a:solidFill>
          <a:ln>
            <a:solidFill>
              <a:schemeClr val="bg1"/>
            </a:solidFill>
          </a:ln>
        </p:spPr>
        <p:txBody>
          <a:bodyPr/>
          <a:lstStyle/>
          <a:p>
            <a:pPr eaLnBrk="1" hangingPunct="1"/>
            <a:r>
              <a:rPr lang="en-GB" altLang="en-US" dirty="0">
                <a:latin typeface="Calibri" panose="020F0502020204030204" pitchFamily="34" charset="0"/>
                <a:cs typeface="Calibri" panose="020F0502020204030204" pitchFamily="34" charset="0"/>
              </a:rPr>
              <a:t>Homework in P4</a:t>
            </a:r>
          </a:p>
        </p:txBody>
      </p:sp>
      <p:sp>
        <p:nvSpPr>
          <p:cNvPr id="5" name="Rectangle 3">
            <a:extLst>
              <a:ext uri="{FF2B5EF4-FFF2-40B4-BE49-F238E27FC236}">
                <a16:creationId xmlns:a16="http://schemas.microsoft.com/office/drawing/2014/main" id="{883718FF-7A06-48DA-9B7A-B836D8C73B65}"/>
              </a:ext>
            </a:extLst>
          </p:cNvPr>
          <p:cNvSpPr txBox="1">
            <a:spLocks noChangeArrowheads="1"/>
          </p:cNvSpPr>
          <p:nvPr/>
        </p:nvSpPr>
        <p:spPr>
          <a:xfrm>
            <a:off x="2716723" y="2284413"/>
            <a:ext cx="8518525" cy="4078287"/>
          </a:xfrm>
          <a:prstGeom prst="rect">
            <a:avLst/>
          </a:prstGeom>
          <a:solidFill>
            <a:schemeClr val="bg1"/>
          </a:solidFill>
          <a:ln>
            <a:solidFill>
              <a:schemeClr val="bg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r>
              <a:rPr lang="en-GB" altLang="en-US" sz="2400" dirty="0">
                <a:latin typeface="Calibri" panose="020F0502020204030204" pitchFamily="34" charset="0"/>
                <a:cs typeface="Calibri" panose="020F0502020204030204" pitchFamily="34" charset="0"/>
              </a:rPr>
              <a:t>Children in Year 4 need help to become organised.  You can help them by checking they have all books needed and notes which need returned. </a:t>
            </a:r>
          </a:p>
          <a:p>
            <a:pPr>
              <a:spcBef>
                <a:spcPts val="0"/>
              </a:spcBef>
              <a:defRPr/>
            </a:pPr>
            <a:r>
              <a:rPr lang="en-GB" altLang="en-US" sz="2400" dirty="0">
                <a:latin typeface="Calibri" panose="020F0502020204030204" pitchFamily="34" charset="0"/>
                <a:cs typeface="Calibri" panose="020F0502020204030204" pitchFamily="34" charset="0"/>
              </a:rPr>
              <a:t>Children will get homework weekly on a Monday and is due back on Thursday. Grow In Love will go home on Thursday to be return on Friday</a:t>
            </a:r>
          </a:p>
          <a:p>
            <a:pPr>
              <a:spcBef>
                <a:spcPts val="0"/>
              </a:spcBef>
              <a:defRPr/>
            </a:pPr>
            <a:r>
              <a:rPr lang="en-GB" altLang="en-US" sz="2400" dirty="0">
                <a:latin typeface="Calibri" panose="020F0502020204030204" pitchFamily="34" charset="0"/>
                <a:cs typeface="Calibri" panose="020F0502020204030204" pitchFamily="34" charset="0"/>
              </a:rPr>
              <a:t>If for any reason you feel your child cannot complete homework please write in their homework book.</a:t>
            </a:r>
          </a:p>
          <a:p>
            <a:pPr>
              <a:spcBef>
                <a:spcPts val="0"/>
              </a:spcBef>
              <a:defRPr/>
            </a:pPr>
            <a:r>
              <a:rPr lang="en-GB" altLang="en-US" sz="2400" dirty="0">
                <a:latin typeface="Calibri" panose="020F0502020204030204" pitchFamily="34" charset="0"/>
                <a:cs typeface="Calibri" panose="020F0502020204030204" pitchFamily="34" charset="0"/>
              </a:rPr>
              <a:t>From time to time, the children will have to complete project work and this will replace their Maths and English work for the time it takes to complete the project – except for weekly spelling and Mental Maths. </a:t>
            </a:r>
          </a:p>
          <a:p>
            <a:pPr>
              <a:spcBef>
                <a:spcPts val="0"/>
              </a:spcBef>
              <a:defRPr/>
            </a:pPr>
            <a:r>
              <a:rPr lang="en-GB" altLang="en-US" sz="2400" dirty="0">
                <a:latin typeface="Calibri" panose="020F0502020204030204" pitchFamily="34" charset="0"/>
                <a:cs typeface="Calibri" panose="020F0502020204030204" pitchFamily="34" charset="0"/>
              </a:rPr>
              <a:t>Continue to encourage your child to read books they enjoy and record all books in the yellow reading record book. </a:t>
            </a:r>
          </a:p>
        </p:txBody>
      </p:sp>
      <p:pic>
        <p:nvPicPr>
          <p:cNvPr id="6" name="Picture 2" descr="Image result for st. patricks holywood">
            <a:extLst>
              <a:ext uri="{FF2B5EF4-FFF2-40B4-BE49-F238E27FC236}">
                <a16:creationId xmlns:a16="http://schemas.microsoft.com/office/drawing/2014/main" id="{EBECA23B-3283-4B65-9B8E-766B125CE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3F3BFA-5BF4-4A65-BC21-1A3F9A927221}"/>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0AB1035F-78BF-42B8-B899-736F4291A05D}"/>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Image result for homework">
            <a:extLst>
              <a:ext uri="{FF2B5EF4-FFF2-40B4-BE49-F238E27FC236}">
                <a16:creationId xmlns:a16="http://schemas.microsoft.com/office/drawing/2014/main" id="{DEA7A39E-2E46-4451-8E0B-A5F169166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2311486"/>
            <a:ext cx="1529604" cy="1529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homework">
            <a:extLst>
              <a:ext uri="{FF2B5EF4-FFF2-40B4-BE49-F238E27FC236}">
                <a16:creationId xmlns:a16="http://schemas.microsoft.com/office/drawing/2014/main" id="{D779E55D-EA1A-43BE-B9D7-DAA6A8918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070" y="4452453"/>
            <a:ext cx="1529767" cy="1759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490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438F2856-7A40-441F-997E-A7E7BC21B9B0}"/>
              </a:ext>
            </a:extLst>
          </p:cNvPr>
          <p:cNvSpPr txBox="1">
            <a:spLocks noChangeArrowheads="1"/>
          </p:cNvSpPr>
          <p:nvPr/>
        </p:nvSpPr>
        <p:spPr bwMode="auto">
          <a:xfrm>
            <a:off x="323850" y="333375"/>
            <a:ext cx="7704138" cy="646113"/>
          </a:xfrm>
          <a:prstGeom prst="rect">
            <a:avLst/>
          </a:prstGeom>
          <a:solidFill>
            <a:schemeClr val="bg1"/>
          </a:solidFill>
          <a:ln>
            <a:solidFill>
              <a:schemeClr val="bg1"/>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3600">
                <a:latin typeface="Comic Sans MS" panose="030F0702030302020204" pitchFamily="66" charset="0"/>
              </a:rPr>
              <a:t>And finally please remember…</a:t>
            </a:r>
          </a:p>
        </p:txBody>
      </p:sp>
      <p:sp>
        <p:nvSpPr>
          <p:cNvPr id="5" name="Text Box 5">
            <a:extLst>
              <a:ext uri="{FF2B5EF4-FFF2-40B4-BE49-F238E27FC236}">
                <a16:creationId xmlns:a16="http://schemas.microsoft.com/office/drawing/2014/main" id="{A9A213C0-107F-404B-9E17-CF581876AA81}"/>
              </a:ext>
            </a:extLst>
          </p:cNvPr>
          <p:cNvSpPr txBox="1">
            <a:spLocks noChangeArrowheads="1"/>
          </p:cNvSpPr>
          <p:nvPr/>
        </p:nvSpPr>
        <p:spPr bwMode="auto">
          <a:xfrm>
            <a:off x="323850" y="2289175"/>
            <a:ext cx="8437562" cy="4154984"/>
          </a:xfrm>
          <a:prstGeom prst="rect">
            <a:avLst/>
          </a:prstGeom>
          <a:solidFill>
            <a:schemeClr val="bg1"/>
          </a:solidFill>
          <a:ln>
            <a:solidFill>
              <a:schemeClr val="bg1"/>
            </a:solidFill>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GB" sz="2400" u="sng" dirty="0">
                <a:latin typeface="Calibri" panose="020F0502020204030204" pitchFamily="34" charset="0"/>
                <a:cs typeface="Calibri" panose="020F0502020204030204" pitchFamily="34" charset="0"/>
              </a:rPr>
              <a:t>Equipment:</a:t>
            </a:r>
            <a:r>
              <a:rPr lang="en-GB" sz="2400" dirty="0">
                <a:latin typeface="Calibri" panose="020F0502020204030204" pitchFamily="34" charset="0"/>
                <a:cs typeface="Calibri" panose="020F0502020204030204" pitchFamily="34" charset="0"/>
              </a:rPr>
              <a:t> Please ensure that your child has pencils, colours, rulers, rubbers, sharpeners, glue stick and a whiteboard pen.</a:t>
            </a:r>
          </a:p>
          <a:p>
            <a:pPr eaLnBrk="1" hangingPunct="1">
              <a:defRPr/>
            </a:pPr>
            <a:endParaRPr lang="en-GB" sz="2400" dirty="0">
              <a:latin typeface="Calibri" panose="020F0502020204030204" pitchFamily="34" charset="0"/>
              <a:cs typeface="Calibri" panose="020F0502020204030204" pitchFamily="34" charset="0"/>
            </a:endParaRPr>
          </a:p>
          <a:p>
            <a:pPr eaLnBrk="1" hangingPunct="1">
              <a:defRPr/>
            </a:pPr>
            <a:endParaRPr lang="en-GB" sz="2400" dirty="0">
              <a:latin typeface="Calibri" panose="020F0502020204030204" pitchFamily="34" charset="0"/>
              <a:cs typeface="Calibri" panose="020F0502020204030204" pitchFamily="34" charset="0"/>
            </a:endParaRPr>
          </a:p>
          <a:p>
            <a:pPr eaLnBrk="1" hangingPunct="1">
              <a:defRPr/>
            </a:pPr>
            <a:endParaRPr lang="en-GB" sz="2400" dirty="0">
              <a:latin typeface="Calibri" panose="020F0502020204030204" pitchFamily="34" charset="0"/>
              <a:cs typeface="Calibri" panose="020F0502020204030204" pitchFamily="34" charset="0"/>
            </a:endParaRPr>
          </a:p>
          <a:p>
            <a:pPr>
              <a:defRPr/>
            </a:pPr>
            <a:r>
              <a:rPr lang="en-GB" altLang="en-US" sz="2400" u="sng" dirty="0">
                <a:latin typeface="+mn-lt"/>
              </a:rPr>
              <a:t>Parental Permission:</a:t>
            </a:r>
            <a:r>
              <a:rPr lang="en-GB" altLang="en-US" sz="2400" dirty="0">
                <a:latin typeface="+mn-lt"/>
              </a:rPr>
              <a:t> If a different adult is collecting your child from school please ensure your child and the school are aware of this. Please ensure you fill out a Parental Permission for all adults and children who are allowed to collect your child. </a:t>
            </a:r>
          </a:p>
          <a:p>
            <a:pPr eaLnBrk="1" hangingPunct="1">
              <a:defRPr/>
            </a:pPr>
            <a:r>
              <a:rPr lang="en-GB" sz="2400" dirty="0">
                <a:latin typeface="+mn-lt"/>
                <a:cs typeface="Calibri" panose="020F0502020204030204" pitchFamily="34" charset="0"/>
              </a:rPr>
              <a:t> </a:t>
            </a:r>
          </a:p>
          <a:p>
            <a:pPr eaLnBrk="1" hangingPunct="1">
              <a:defRPr/>
            </a:pPr>
            <a:endParaRPr lang="en-GB" sz="2400" dirty="0">
              <a:latin typeface="Calibri" panose="020F0502020204030204" pitchFamily="34" charset="0"/>
              <a:cs typeface="Calibri" panose="020F0502020204030204" pitchFamily="34" charset="0"/>
            </a:endParaRPr>
          </a:p>
        </p:txBody>
      </p:sp>
      <p:pic>
        <p:nvPicPr>
          <p:cNvPr id="6" name="Picture 2" descr="Image result for st. patricks holywood">
            <a:extLst>
              <a:ext uri="{FF2B5EF4-FFF2-40B4-BE49-F238E27FC236}">
                <a16:creationId xmlns:a16="http://schemas.microsoft.com/office/drawing/2014/main" id="{4C195D92-47EB-4A50-AA50-DFEF2933F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3F16135-0B6D-4D0A-9240-9229C4328A28}"/>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2F4A1511-0991-414E-AE99-E85FA12456F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338" name="Picture 2" descr="Image result for stationary clipart">
            <a:extLst>
              <a:ext uri="{FF2B5EF4-FFF2-40B4-BE49-F238E27FC236}">
                <a16:creationId xmlns:a16="http://schemas.microsoft.com/office/drawing/2014/main" id="{4304F75C-9969-4351-A114-AB8EC7983A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3612" y="2061473"/>
            <a:ext cx="1462088" cy="1899972"/>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Image result for parental permission clipart">
            <a:extLst>
              <a:ext uri="{FF2B5EF4-FFF2-40B4-BE49-F238E27FC236}">
                <a16:creationId xmlns:a16="http://schemas.microsoft.com/office/drawing/2014/main" id="{9158076C-B7DD-4D56-A2EF-4FE7C5D839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89281" y="4348659"/>
            <a:ext cx="219075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917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BD4E7-F6B3-44D9-AEFF-DE16EAA3A39A}"/>
              </a:ext>
            </a:extLst>
          </p:cNvPr>
          <p:cNvSpPr txBox="1">
            <a:spLocks/>
          </p:cNvSpPr>
          <p:nvPr/>
        </p:nvSpPr>
        <p:spPr>
          <a:xfrm>
            <a:off x="468285" y="2294539"/>
            <a:ext cx="6391442" cy="1477444"/>
          </a:xfrm>
          <a:prstGeom prst="rect">
            <a:avLst/>
          </a:prstGeom>
        </p:spPr>
        <p:txBody>
          <a:bodyPr vert="horz" lIns="91440" tIns="45720" rIns="91440" bIns="45720" rtlCol="0" anchor="b">
            <a:normAutofit fontScale="3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buClr>
                <a:schemeClr val="accent3"/>
              </a:buClr>
              <a:defRPr/>
            </a:pPr>
            <a:r>
              <a:rPr lang="en-GB" dirty="0">
                <a:latin typeface="+mn-lt"/>
              </a:rPr>
              <a:t>What your child will be learning this year</a:t>
            </a:r>
          </a:p>
          <a:p>
            <a:pPr>
              <a:buClr>
                <a:schemeClr val="accent3"/>
              </a:buClr>
              <a:defRPr/>
            </a:pPr>
            <a:r>
              <a:rPr lang="en-GB" dirty="0">
                <a:latin typeface="+mn-lt"/>
              </a:rPr>
              <a:t>Areas of the Curriculum being covered in Primary 4  </a:t>
            </a:r>
          </a:p>
          <a:p>
            <a:pPr>
              <a:buClr>
                <a:schemeClr val="accent3"/>
              </a:buClr>
              <a:defRPr/>
            </a:pPr>
            <a:r>
              <a:rPr lang="en-GB" dirty="0">
                <a:latin typeface="+mn-lt"/>
              </a:rPr>
              <a:t> Topics within World Around Us</a:t>
            </a:r>
          </a:p>
          <a:p>
            <a:pPr>
              <a:buClr>
                <a:schemeClr val="accent3"/>
              </a:buClr>
              <a:defRPr/>
            </a:pPr>
            <a:r>
              <a:rPr lang="en-GB" dirty="0">
                <a:latin typeface="+mn-lt"/>
              </a:rPr>
              <a:t>Homework</a:t>
            </a:r>
          </a:p>
          <a:p>
            <a:pPr>
              <a:buClr>
                <a:schemeClr val="accent3"/>
              </a:buClr>
              <a:defRPr/>
            </a:pPr>
            <a:r>
              <a:rPr lang="en-GB" b="1" dirty="0">
                <a:latin typeface="+mn-lt"/>
              </a:rPr>
              <a:t>How you can help your child.</a:t>
            </a:r>
          </a:p>
        </p:txBody>
      </p:sp>
      <p:sp>
        <p:nvSpPr>
          <p:cNvPr id="6" name="Title 1">
            <a:extLst>
              <a:ext uri="{FF2B5EF4-FFF2-40B4-BE49-F238E27FC236}">
                <a16:creationId xmlns:a16="http://schemas.microsoft.com/office/drawing/2014/main" id="{E0A95F79-EE2A-42EA-B48F-B227D74BC08A}"/>
              </a:ext>
            </a:extLst>
          </p:cNvPr>
          <p:cNvSpPr txBox="1">
            <a:spLocks/>
          </p:cNvSpPr>
          <p:nvPr/>
        </p:nvSpPr>
        <p:spPr>
          <a:xfrm>
            <a:off x="689666" y="386200"/>
            <a:ext cx="6611095" cy="877433"/>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000" kern="1200">
                <a:solidFill>
                  <a:srgbClr val="1754B2"/>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4000" b="0" i="0" u="none" strike="noStrike" kern="1200" cap="none" spc="0" normalizeH="0" baseline="0" noProof="0" dirty="0">
                <a:ln>
                  <a:noFill/>
                </a:ln>
                <a:solidFill>
                  <a:srgbClr val="7A7A7A"/>
                </a:solidFill>
                <a:effectLst/>
                <a:uLnTx/>
                <a:uFillTx/>
                <a:latin typeface="Calisto MT"/>
                <a:ea typeface="+mj-ea"/>
                <a:cs typeface="+mj-cs"/>
              </a:rPr>
              <a:t>What we’ll cover today…</a:t>
            </a:r>
          </a:p>
        </p:txBody>
      </p:sp>
      <p:pic>
        <p:nvPicPr>
          <p:cNvPr id="7" name="Picture 2" descr="Image result for st. patricks holywood">
            <a:extLst>
              <a:ext uri="{FF2B5EF4-FFF2-40B4-BE49-F238E27FC236}">
                <a16:creationId xmlns:a16="http://schemas.microsoft.com/office/drawing/2014/main" id="{C0E6EEE1-B0B7-4F89-85AD-9B598E3A5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09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DF50A6F3-9169-4707-BB9D-80295635DF64}"/>
              </a:ext>
            </a:extLst>
          </p:cNvPr>
          <p:cNvSpPr/>
          <p:nvPr/>
        </p:nvSpPr>
        <p:spPr>
          <a:xfrm>
            <a:off x="0" y="158690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C8306969-D3BE-42C8-9598-63E870158FB1}"/>
              </a:ext>
            </a:extLst>
          </p:cNvPr>
          <p:cNvSpPr/>
          <p:nvPr/>
        </p:nvSpPr>
        <p:spPr>
          <a:xfrm>
            <a:off x="0" y="181630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le 1">
            <a:extLst>
              <a:ext uri="{FF2B5EF4-FFF2-40B4-BE49-F238E27FC236}">
                <a16:creationId xmlns:a16="http://schemas.microsoft.com/office/drawing/2014/main" id="{1D0438CC-4614-4256-829F-5DE644AF3C9D}"/>
              </a:ext>
            </a:extLst>
          </p:cNvPr>
          <p:cNvSpPr txBox="1">
            <a:spLocks/>
          </p:cNvSpPr>
          <p:nvPr/>
        </p:nvSpPr>
        <p:spPr>
          <a:xfrm>
            <a:off x="2143081" y="5271092"/>
            <a:ext cx="6943168" cy="738722"/>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buClr>
                <a:schemeClr val="accent3"/>
              </a:buClr>
              <a:defRPr/>
            </a:pPr>
            <a:r>
              <a:rPr lang="en-GB" sz="2000" dirty="0">
                <a:latin typeface="+mn-lt"/>
              </a:rPr>
              <a:t>In the mornings there is </a:t>
            </a:r>
            <a:r>
              <a:rPr lang="en-GB" sz="2000" b="1" u="sng" dirty="0">
                <a:latin typeface="+mn-lt"/>
              </a:rPr>
              <a:t>no supervision </a:t>
            </a:r>
            <a:r>
              <a:rPr lang="en-GB" sz="2000" dirty="0">
                <a:latin typeface="+mn-lt"/>
              </a:rPr>
              <a:t>in the hall until </a:t>
            </a:r>
            <a:r>
              <a:rPr lang="en-GB" sz="2000" b="1" dirty="0">
                <a:latin typeface="+mn-lt"/>
              </a:rPr>
              <a:t>8.20 a.m. </a:t>
            </a:r>
          </a:p>
          <a:p>
            <a:pPr>
              <a:buClr>
                <a:schemeClr val="accent3"/>
              </a:buClr>
              <a:defRPr/>
            </a:pPr>
            <a:r>
              <a:rPr lang="en-GB" sz="2000" b="1" dirty="0">
                <a:latin typeface="+mn-lt"/>
              </a:rPr>
              <a:t>Children are not permitted to be inside the school until this time. </a:t>
            </a:r>
          </a:p>
        </p:txBody>
      </p:sp>
      <p:sp>
        <p:nvSpPr>
          <p:cNvPr id="12" name="Title 1">
            <a:extLst>
              <a:ext uri="{FF2B5EF4-FFF2-40B4-BE49-F238E27FC236}">
                <a16:creationId xmlns:a16="http://schemas.microsoft.com/office/drawing/2014/main" id="{0CDE13A6-FA90-4B9A-A970-69FD038620E1}"/>
              </a:ext>
            </a:extLst>
          </p:cNvPr>
          <p:cNvSpPr>
            <a:spLocks noGrp="1"/>
          </p:cNvSpPr>
          <p:nvPr>
            <p:ph type="title"/>
          </p:nvPr>
        </p:nvSpPr>
        <p:spPr>
          <a:xfrm>
            <a:off x="2309117" y="4546667"/>
            <a:ext cx="6611095" cy="877433"/>
          </a:xfrm>
        </p:spPr>
        <p:txBody>
          <a:bodyPr>
            <a:normAutofit/>
          </a:bodyPr>
          <a:lstStyle/>
          <a:p>
            <a:pPr algn="ctr" eaLnBrk="1" hangingPunct="1"/>
            <a:r>
              <a:rPr lang="en-GB" sz="4000" b="1" u="sng" dirty="0"/>
              <a:t>Reminder</a:t>
            </a:r>
          </a:p>
        </p:txBody>
      </p:sp>
      <p:pic>
        <p:nvPicPr>
          <p:cNvPr id="13" name="Picture 3">
            <a:extLst>
              <a:ext uri="{FF2B5EF4-FFF2-40B4-BE49-F238E27FC236}">
                <a16:creationId xmlns:a16="http://schemas.microsoft.com/office/drawing/2014/main" id="{227C45F4-0C40-42DA-BDA3-E963A24E9670}"/>
              </a:ext>
            </a:extLst>
          </p:cNvPr>
          <p:cNvPicPr>
            <a:picLocks noChangeAspect="1" noChangeArrowheads="1"/>
          </p:cNvPicPr>
          <p:nvPr/>
        </p:nvPicPr>
        <p:blipFill>
          <a:blip r:embed="rId3"/>
          <a:srcRect/>
          <a:stretch>
            <a:fillRect/>
          </a:stretch>
        </p:blipFill>
        <p:spPr bwMode="auto">
          <a:xfrm>
            <a:off x="7199696" y="2007891"/>
            <a:ext cx="4143213" cy="2582559"/>
          </a:xfrm>
          <a:prstGeom prst="rect">
            <a:avLst/>
          </a:prstGeom>
          <a:noFill/>
          <a:ln w="9525">
            <a:noFill/>
            <a:miter lim="800000"/>
            <a:headEnd/>
            <a:tailEnd/>
          </a:ln>
        </p:spPr>
      </p:pic>
    </p:spTree>
    <p:extLst>
      <p:ext uri="{BB962C8B-B14F-4D97-AF65-F5344CB8AC3E}">
        <p14:creationId xmlns:p14="http://schemas.microsoft.com/office/powerpoint/2010/main" val="3812048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189489-28DD-4C84-9ED3-22C881FF0781}"/>
              </a:ext>
            </a:extLst>
          </p:cNvPr>
          <p:cNvSpPr txBox="1">
            <a:spLocks/>
          </p:cNvSpPr>
          <p:nvPr/>
        </p:nvSpPr>
        <p:spPr>
          <a:xfrm>
            <a:off x="397176" y="1548296"/>
            <a:ext cx="7495837" cy="21174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GB" sz="1800" kern="0" dirty="0">
                <a:solidFill>
                  <a:srgbClr val="000000"/>
                </a:solidFill>
                <a:latin typeface="+mn-lt"/>
              </a:rPr>
              <a:t>Daily prayers</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Register by 9:05</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Break 10.30 – 11.45 </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Lunch 12.00- 1.00 – Children having lunch eat in the classroom. </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Children then play outside from 12.25 to 1.00 </a:t>
            </a:r>
          </a:p>
        </p:txBody>
      </p:sp>
      <p:pic>
        <p:nvPicPr>
          <p:cNvPr id="6" name="Picture 2" descr="Image result for st. patricks holywood">
            <a:extLst>
              <a:ext uri="{FF2B5EF4-FFF2-40B4-BE49-F238E27FC236}">
                <a16:creationId xmlns:a16="http://schemas.microsoft.com/office/drawing/2014/main" id="{6E301EA0-D41E-4F34-87FF-6546CADCA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20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D60EE76-D00A-472E-8338-9791EF273922}"/>
              </a:ext>
            </a:extLst>
          </p:cNvPr>
          <p:cNvSpPr/>
          <p:nvPr/>
        </p:nvSpPr>
        <p:spPr>
          <a:xfrm>
            <a:off x="0" y="158701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5B62AA84-0349-4B2D-9FBF-C43F43AFDDAE}"/>
              </a:ext>
            </a:extLst>
          </p:cNvPr>
          <p:cNvSpPr/>
          <p:nvPr/>
        </p:nvSpPr>
        <p:spPr>
          <a:xfrm>
            <a:off x="0" y="181641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D54FBFD9-DD1F-4DFA-8BF0-DA74767D0F91}"/>
              </a:ext>
            </a:extLst>
          </p:cNvPr>
          <p:cNvSpPr>
            <a:spLocks noGrp="1"/>
          </p:cNvSpPr>
          <p:nvPr>
            <p:ph type="title"/>
          </p:nvPr>
        </p:nvSpPr>
        <p:spPr/>
        <p:txBody>
          <a:bodyPr/>
          <a:lstStyle/>
          <a:p>
            <a:r>
              <a:rPr lang="en-GB" dirty="0"/>
              <a:t>Daily Routine </a:t>
            </a:r>
          </a:p>
        </p:txBody>
      </p:sp>
      <p:sp>
        <p:nvSpPr>
          <p:cNvPr id="13" name="Rectangle 12">
            <a:extLst>
              <a:ext uri="{FF2B5EF4-FFF2-40B4-BE49-F238E27FC236}">
                <a16:creationId xmlns:a16="http://schemas.microsoft.com/office/drawing/2014/main" id="{E69307E2-22E4-4FF4-A168-859162E037AD}"/>
              </a:ext>
            </a:extLst>
          </p:cNvPr>
          <p:cNvSpPr/>
          <p:nvPr/>
        </p:nvSpPr>
        <p:spPr>
          <a:xfrm>
            <a:off x="5961321" y="4593012"/>
            <a:ext cx="6096000" cy="2031325"/>
          </a:xfrm>
          <a:prstGeom prst="rect">
            <a:avLst/>
          </a:prstGeom>
        </p:spPr>
        <p:txBody>
          <a:bodyPr>
            <a:spAutoFit/>
          </a:bodyPr>
          <a:lstStyle/>
          <a:p>
            <a:pPr algn="just">
              <a:defRPr/>
            </a:pPr>
            <a:r>
              <a:rPr lang="en-GB" altLang="en-US" dirty="0">
                <a:latin typeface="Calibri" panose="020F0502020204030204" pitchFamily="34" charset="0"/>
                <a:cs typeface="Calibri" panose="020F0502020204030204" pitchFamily="34" charset="0"/>
              </a:rPr>
              <a:t>Develop a positive attitude towards school.</a:t>
            </a:r>
          </a:p>
          <a:p>
            <a:pPr algn="just">
              <a:defRPr/>
            </a:pPr>
            <a:r>
              <a:rPr lang="en-GB" altLang="en-US" dirty="0">
                <a:latin typeface="Calibri" panose="020F0502020204030204" pitchFamily="34" charset="0"/>
                <a:cs typeface="Calibri" panose="020F0502020204030204" pitchFamily="34" charset="0"/>
              </a:rPr>
              <a:t>Develop a mature, responsible attitude towards school work, practical and written.</a:t>
            </a:r>
          </a:p>
          <a:p>
            <a:pPr algn="just">
              <a:defRPr/>
            </a:pPr>
            <a:r>
              <a:rPr lang="en-GB" altLang="en-US" dirty="0">
                <a:latin typeface="Calibri" panose="020F0502020204030204" pitchFamily="34" charset="0"/>
                <a:cs typeface="Calibri" panose="020F0502020204030204" pitchFamily="34" charset="0"/>
              </a:rPr>
              <a:t>Develop confidence and self-esteem.</a:t>
            </a:r>
          </a:p>
          <a:p>
            <a:pPr algn="just">
              <a:defRPr/>
            </a:pPr>
            <a:r>
              <a:rPr lang="en-GB" altLang="en-US" dirty="0">
                <a:latin typeface="Calibri" panose="020F0502020204030204" pitchFamily="34" charset="0"/>
                <a:cs typeface="Calibri" panose="020F0502020204030204" pitchFamily="34" charset="0"/>
              </a:rPr>
              <a:t>Develop the ability to think for themselves and respond to questioning appropriately.</a:t>
            </a:r>
          </a:p>
          <a:p>
            <a:pPr algn="just">
              <a:defRPr/>
            </a:pPr>
            <a:r>
              <a:rPr lang="en-GB" altLang="en-US" dirty="0">
                <a:latin typeface="Calibri" panose="020F0502020204030204" pitchFamily="34" charset="0"/>
                <a:cs typeface="Calibri" panose="020F0502020204030204" pitchFamily="34" charset="0"/>
              </a:rPr>
              <a:t>Work independently at home and in class.</a:t>
            </a:r>
          </a:p>
        </p:txBody>
      </p:sp>
      <p:sp>
        <p:nvSpPr>
          <p:cNvPr id="14" name="Rectangle 13">
            <a:extLst>
              <a:ext uri="{FF2B5EF4-FFF2-40B4-BE49-F238E27FC236}">
                <a16:creationId xmlns:a16="http://schemas.microsoft.com/office/drawing/2014/main" id="{151D97D1-79C9-4005-87C6-149CB535EA35}"/>
              </a:ext>
            </a:extLst>
          </p:cNvPr>
          <p:cNvSpPr/>
          <p:nvPr/>
        </p:nvSpPr>
        <p:spPr>
          <a:xfrm>
            <a:off x="0" y="4231345"/>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01054BDE-ED61-41F0-9001-D1E7654ED915}"/>
              </a:ext>
            </a:extLst>
          </p:cNvPr>
          <p:cNvSpPr/>
          <p:nvPr/>
        </p:nvSpPr>
        <p:spPr>
          <a:xfrm>
            <a:off x="0" y="4460747"/>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1">
            <a:extLst>
              <a:ext uri="{FF2B5EF4-FFF2-40B4-BE49-F238E27FC236}">
                <a16:creationId xmlns:a16="http://schemas.microsoft.com/office/drawing/2014/main" id="{94EA6B25-8EAD-4B38-A3E7-42F47BACA2E0}"/>
              </a:ext>
            </a:extLst>
          </p:cNvPr>
          <p:cNvSpPr txBox="1">
            <a:spLocks/>
          </p:cNvSpPr>
          <p:nvPr/>
        </p:nvSpPr>
        <p:spPr>
          <a:xfrm>
            <a:off x="308460" y="45444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t>Holistic Development  </a:t>
            </a:r>
          </a:p>
        </p:txBody>
      </p:sp>
      <p:pic>
        <p:nvPicPr>
          <p:cNvPr id="2050" name="Picture 2" descr="Image result for school routine clipart">
            <a:extLst>
              <a:ext uri="{FF2B5EF4-FFF2-40B4-BE49-F238E27FC236}">
                <a16:creationId xmlns:a16="http://schemas.microsoft.com/office/drawing/2014/main" id="{1E4E69E6-56CE-498C-B779-2AC144F34F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5924" b="19980"/>
          <a:stretch/>
        </p:blipFill>
        <p:spPr bwMode="auto">
          <a:xfrm>
            <a:off x="8731213" y="1948567"/>
            <a:ext cx="1348451" cy="203224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upil holistic development clipart">
            <a:extLst>
              <a:ext uri="{FF2B5EF4-FFF2-40B4-BE49-F238E27FC236}">
                <a16:creationId xmlns:a16="http://schemas.microsoft.com/office/drawing/2014/main" id="{47818180-3CD6-4D7A-A187-CBBC837113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4276" y="5298774"/>
            <a:ext cx="152852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15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st. patricks holywood">
            <a:extLst>
              <a:ext uri="{FF2B5EF4-FFF2-40B4-BE49-F238E27FC236}">
                <a16:creationId xmlns:a16="http://schemas.microsoft.com/office/drawing/2014/main" id="{C37135E4-CAD1-4F2F-8C18-C3CDC7FA5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203612"/>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28ACC32-093A-4BA1-A0F6-3F33BDAD480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A28D3DCF-9E09-409C-AF35-C55E2B7F693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1">
            <a:extLst>
              <a:ext uri="{FF2B5EF4-FFF2-40B4-BE49-F238E27FC236}">
                <a16:creationId xmlns:a16="http://schemas.microsoft.com/office/drawing/2014/main" id="{BFD696E3-1263-4387-8882-0C19A4E3FE6E}"/>
              </a:ext>
            </a:extLst>
          </p:cNvPr>
          <p:cNvSpPr>
            <a:spLocks noGrp="1"/>
          </p:cNvSpPr>
          <p:nvPr>
            <p:ph type="title"/>
          </p:nvPr>
        </p:nvSpPr>
        <p:spPr>
          <a:xfrm>
            <a:off x="838200" y="365125"/>
            <a:ext cx="10515600" cy="1325563"/>
          </a:xfrm>
        </p:spPr>
        <p:txBody>
          <a:bodyPr/>
          <a:lstStyle/>
          <a:p>
            <a:r>
              <a:rPr lang="en-GB" dirty="0"/>
              <a:t>Mindfulness </a:t>
            </a:r>
          </a:p>
        </p:txBody>
      </p:sp>
      <p:sp>
        <p:nvSpPr>
          <p:cNvPr id="9" name="Title 1">
            <a:extLst>
              <a:ext uri="{FF2B5EF4-FFF2-40B4-BE49-F238E27FC236}">
                <a16:creationId xmlns:a16="http://schemas.microsoft.com/office/drawing/2014/main" id="{FA76E20E-227F-48EC-BF9B-66C773196037}"/>
              </a:ext>
            </a:extLst>
          </p:cNvPr>
          <p:cNvSpPr txBox="1">
            <a:spLocks/>
          </p:cNvSpPr>
          <p:nvPr/>
        </p:nvSpPr>
        <p:spPr>
          <a:xfrm>
            <a:off x="457315" y="1976957"/>
            <a:ext cx="7495837" cy="2117450"/>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dirty="0">
                <a:latin typeface="+mn-lt"/>
              </a:rPr>
              <a:t>Mindfulness means paying full attention to something. It means slowing down to really notice what you're doing. Being mindful is the opposite of rushing or multitasking. When you're mindful, you're taking your time. You're focusing in a relaxed, easy way.</a:t>
            </a:r>
            <a:endParaRPr lang="en-GB" sz="1800" kern="0" dirty="0">
              <a:solidFill>
                <a:srgbClr val="000000"/>
              </a:solidFill>
              <a:latin typeface="+mn-lt"/>
            </a:endParaRPr>
          </a:p>
        </p:txBody>
      </p:sp>
      <p:sp>
        <p:nvSpPr>
          <p:cNvPr id="11" name="Title 1">
            <a:extLst>
              <a:ext uri="{FF2B5EF4-FFF2-40B4-BE49-F238E27FC236}">
                <a16:creationId xmlns:a16="http://schemas.microsoft.com/office/drawing/2014/main" id="{BF2C6962-6CE6-48F7-9429-95CAA2702DF8}"/>
              </a:ext>
            </a:extLst>
          </p:cNvPr>
          <p:cNvSpPr txBox="1">
            <a:spLocks/>
          </p:cNvSpPr>
          <p:nvPr/>
        </p:nvSpPr>
        <p:spPr>
          <a:xfrm>
            <a:off x="457314" y="4094407"/>
            <a:ext cx="7931774" cy="15408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mn-lt"/>
              </a:rPr>
              <a:t>I have introduced mindfulness within the classroom as part of our daily practice.</a:t>
            </a:r>
          </a:p>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mn-lt"/>
              </a:rPr>
              <a:t>The pupils also have the opportunity to explore mindfulness through breathing and introspective exercises.   </a:t>
            </a:r>
            <a:endParaRPr lang="en-GB" sz="2400" kern="0" dirty="0">
              <a:solidFill>
                <a:srgbClr val="000000"/>
              </a:solidFill>
              <a:latin typeface="+mn-lt"/>
            </a:endParaRPr>
          </a:p>
        </p:txBody>
      </p:sp>
      <p:pic>
        <p:nvPicPr>
          <p:cNvPr id="4100" name="Picture 4" descr="Image result for mindfulness of children useful websites">
            <a:extLst>
              <a:ext uri="{FF2B5EF4-FFF2-40B4-BE49-F238E27FC236}">
                <a16:creationId xmlns:a16="http://schemas.microsoft.com/office/drawing/2014/main" id="{CD2F16C0-CB1D-4FCE-BD0D-AC6C7B436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7345" y="2961295"/>
            <a:ext cx="3544618" cy="3544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427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Arrow Connector 70">
            <a:extLst>
              <a:ext uri="{FF2B5EF4-FFF2-40B4-BE49-F238E27FC236}">
                <a16:creationId xmlns:a16="http://schemas.microsoft.com/office/drawing/2014/main" id="{E4A809D5-3600-46D4-A466-67F2349A54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5C6F4618-98C5-43BE-80FE-319C5DF6DB12}"/>
              </a:ext>
            </a:extLst>
          </p:cNvPr>
          <p:cNvSpPr>
            <a:spLocks noGrp="1"/>
          </p:cNvSpPr>
          <p:nvPr>
            <p:ph sz="half" idx="1"/>
          </p:nvPr>
        </p:nvSpPr>
        <p:spPr>
          <a:xfrm>
            <a:off x="655321" y="2575033"/>
            <a:ext cx="5120113" cy="4027785"/>
          </a:xfrm>
        </p:spPr>
        <p:txBody>
          <a:bodyPr>
            <a:normAutofit/>
          </a:bodyPr>
          <a:lstStyle/>
          <a:p>
            <a:pPr eaLnBrk="1" hangingPunct="1"/>
            <a:r>
              <a:rPr lang="en-GB" sz="1700" dirty="0"/>
              <a:t>Items get mislaid, confused and lost easily especially during play, P.E, lunch and break.</a:t>
            </a:r>
          </a:p>
          <a:p>
            <a:pPr eaLnBrk="1" hangingPunct="1"/>
            <a:endParaRPr lang="en-GB" sz="1700" dirty="0"/>
          </a:p>
          <a:p>
            <a:pPr eaLnBrk="1" hangingPunct="1"/>
            <a:r>
              <a:rPr lang="en-GB" sz="1700" dirty="0"/>
              <a:t>Ensure children are wearing </a:t>
            </a:r>
            <a:r>
              <a:rPr lang="en-GB" sz="1700" b="1" dirty="0"/>
              <a:t>black shoes. </a:t>
            </a:r>
            <a:r>
              <a:rPr lang="en-GB" sz="1700" dirty="0"/>
              <a:t>Girls wear </a:t>
            </a:r>
            <a:r>
              <a:rPr lang="en-GB" sz="1700" b="1" dirty="0"/>
              <a:t>grey</a:t>
            </a:r>
            <a:r>
              <a:rPr lang="en-GB" sz="1700" dirty="0"/>
              <a:t> tights/grey socks</a:t>
            </a:r>
          </a:p>
          <a:p>
            <a:pPr marL="0" indent="0" eaLnBrk="1" hangingPunct="1">
              <a:buNone/>
            </a:pPr>
            <a:endParaRPr lang="en-GB" sz="1700" dirty="0"/>
          </a:p>
          <a:p>
            <a:pPr eaLnBrk="1" hangingPunct="1"/>
            <a:r>
              <a:rPr lang="en-GB" sz="1700" dirty="0"/>
              <a:t>As uniforms and shoes are very expensive… </a:t>
            </a:r>
            <a:r>
              <a:rPr lang="en-GB" sz="1700" b="1" u="sng" dirty="0"/>
              <a:t>please make sure they are clearly labelled</a:t>
            </a:r>
          </a:p>
          <a:p>
            <a:pPr marL="0" indent="0" eaLnBrk="1" hangingPunct="1">
              <a:buNone/>
            </a:pPr>
            <a:endParaRPr lang="en-GB" sz="1700" b="1" u="sng" dirty="0"/>
          </a:p>
          <a:p>
            <a:pPr eaLnBrk="1" hangingPunct="1"/>
            <a:r>
              <a:rPr lang="en-GB" sz="1700" b="1" dirty="0"/>
              <a:t>PE gear should always be worn on PE day – Wednesday </a:t>
            </a:r>
          </a:p>
          <a:p>
            <a:pPr eaLnBrk="1" hangingPunct="1"/>
            <a:r>
              <a:rPr lang="en-GB" sz="1700" b="1" dirty="0"/>
              <a:t>Please encourage your child to bring a coat to school every day. </a:t>
            </a:r>
          </a:p>
          <a:p>
            <a:pPr eaLnBrk="1" hangingPunct="1">
              <a:buFont typeface="Wingdings 2" pitchFamily="18" charset="2"/>
              <a:buNone/>
            </a:pPr>
            <a:endParaRPr lang="en-GB" sz="1700" dirty="0"/>
          </a:p>
        </p:txBody>
      </p:sp>
      <p:pic>
        <p:nvPicPr>
          <p:cNvPr id="5122" name="Picture 2" descr="St Pats Jumper">
            <a:extLst>
              <a:ext uri="{FF2B5EF4-FFF2-40B4-BE49-F238E27FC236}">
                <a16:creationId xmlns:a16="http://schemas.microsoft.com/office/drawing/2014/main" id="{A7E618C1-2C0D-4ED4-8FD4-CF60D84D10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19"/>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4506EA7D-CDA7-427F-88D5-AD8676A9C8A6}"/>
              </a:ext>
            </a:extLst>
          </p:cNvPr>
          <p:cNvSpPr>
            <a:spLocks noGrp="1"/>
          </p:cNvSpPr>
          <p:nvPr>
            <p:ph type="title"/>
          </p:nvPr>
        </p:nvSpPr>
        <p:spPr>
          <a:xfrm>
            <a:off x="457200" y="704850"/>
            <a:ext cx="4688958" cy="1143000"/>
          </a:xfrm>
        </p:spPr>
        <p:txBody>
          <a:bodyPr/>
          <a:lstStyle/>
          <a:p>
            <a:pPr algn="ctr" eaLnBrk="1" hangingPunct="1"/>
            <a:r>
              <a:rPr lang="en-GB" sz="4000" dirty="0"/>
              <a:t>Uniforms</a:t>
            </a:r>
          </a:p>
        </p:txBody>
      </p:sp>
      <p:sp>
        <p:nvSpPr>
          <p:cNvPr id="8" name="Rectangle 7">
            <a:extLst>
              <a:ext uri="{FF2B5EF4-FFF2-40B4-BE49-F238E27FC236}">
                <a16:creationId xmlns:a16="http://schemas.microsoft.com/office/drawing/2014/main" id="{E05FAFE1-376F-492C-97A6-2CF75ECAFF2D}"/>
              </a:ext>
            </a:extLst>
          </p:cNvPr>
          <p:cNvSpPr/>
          <p:nvPr/>
        </p:nvSpPr>
        <p:spPr>
          <a:xfrm>
            <a:off x="-1" y="2003425"/>
            <a:ext cx="5964866" cy="152398"/>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0FB53B7E-56E5-47F1-8003-7A57C9E603AA}"/>
              </a:ext>
            </a:extLst>
          </p:cNvPr>
          <p:cNvSpPr/>
          <p:nvPr/>
        </p:nvSpPr>
        <p:spPr>
          <a:xfrm>
            <a:off x="-1" y="2232828"/>
            <a:ext cx="5964866" cy="8365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12688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A638AC0-5590-4ACE-9C92-FAF9746954FF}"/>
              </a:ext>
            </a:extLst>
          </p:cNvPr>
          <p:cNvSpPr>
            <a:spLocks noGrp="1"/>
          </p:cNvSpPr>
          <p:nvPr>
            <p:ph sz="half" idx="1"/>
          </p:nvPr>
        </p:nvSpPr>
        <p:spPr>
          <a:xfrm>
            <a:off x="483782" y="2172936"/>
            <a:ext cx="4038600" cy="4525963"/>
          </a:xfrm>
        </p:spPr>
        <p:txBody>
          <a:bodyPr>
            <a:normAutofit fontScale="92500" lnSpcReduction="20000"/>
          </a:bodyPr>
          <a:lstStyle/>
          <a:p>
            <a:pPr eaLnBrk="1" hangingPunct="1"/>
            <a:r>
              <a:rPr lang="en-GB" sz="2200" dirty="0"/>
              <a:t>Good attendance and punctuality are very important and mean your child is getting the best possible chance to learn.</a:t>
            </a:r>
          </a:p>
          <a:p>
            <a:pPr marL="0" indent="0" eaLnBrk="1" hangingPunct="1">
              <a:buNone/>
            </a:pPr>
            <a:endParaRPr lang="en-GB" sz="2200" dirty="0"/>
          </a:p>
          <a:p>
            <a:pPr eaLnBrk="1" hangingPunct="1"/>
            <a:r>
              <a:rPr lang="en-GB" sz="2200" dirty="0"/>
              <a:t>When a child has been absent,</a:t>
            </a:r>
            <a:r>
              <a:rPr lang="en-GB" sz="2200" b="1" dirty="0"/>
              <a:t> please send a letter or make a phone call to the school office giving an explanation</a:t>
            </a:r>
            <a:r>
              <a:rPr lang="en-GB" sz="2200" dirty="0"/>
              <a:t>.</a:t>
            </a:r>
            <a:endParaRPr lang="en-GB" sz="2200" b="1" dirty="0"/>
          </a:p>
          <a:p>
            <a:pPr marL="0" indent="0" eaLnBrk="1" hangingPunct="1">
              <a:buNone/>
            </a:pPr>
            <a:endParaRPr lang="en-GB" sz="2200" b="1" dirty="0"/>
          </a:p>
          <a:p>
            <a:pPr eaLnBrk="1" hangingPunct="1"/>
            <a:r>
              <a:rPr lang="en-GB" sz="2200" dirty="0"/>
              <a:t>Children must sign out at the office when leaving school early.</a:t>
            </a:r>
          </a:p>
          <a:p>
            <a:pPr eaLnBrk="1" hangingPunct="1"/>
            <a:endParaRPr lang="en-GB" sz="2200" dirty="0"/>
          </a:p>
          <a:p>
            <a:pPr eaLnBrk="1" hangingPunct="1"/>
            <a:r>
              <a:rPr lang="en-GB" sz="2200" dirty="0"/>
              <a:t>Holiday List is available on the school website and on the notice board outside Mrs Blaney’s office. </a:t>
            </a:r>
            <a:endParaRPr lang="en-GB" sz="2200" b="1" dirty="0"/>
          </a:p>
        </p:txBody>
      </p:sp>
      <p:sp>
        <p:nvSpPr>
          <p:cNvPr id="5" name="Title 1">
            <a:extLst>
              <a:ext uri="{FF2B5EF4-FFF2-40B4-BE49-F238E27FC236}">
                <a16:creationId xmlns:a16="http://schemas.microsoft.com/office/drawing/2014/main" id="{DF520350-8AE4-4AB4-BBD3-8331911A51EC}"/>
              </a:ext>
            </a:extLst>
          </p:cNvPr>
          <p:cNvSpPr>
            <a:spLocks noGrp="1"/>
          </p:cNvSpPr>
          <p:nvPr>
            <p:ph type="title"/>
          </p:nvPr>
        </p:nvSpPr>
        <p:spPr>
          <a:xfrm>
            <a:off x="129946" y="444863"/>
            <a:ext cx="6611095" cy="877433"/>
          </a:xfrm>
        </p:spPr>
        <p:txBody>
          <a:bodyPr/>
          <a:lstStyle/>
          <a:p>
            <a:pPr algn="ctr" eaLnBrk="1" hangingPunct="1"/>
            <a:r>
              <a:rPr lang="en-GB" sz="4000" dirty="0"/>
              <a:t>Attendance and Punctuality</a:t>
            </a:r>
          </a:p>
        </p:txBody>
      </p:sp>
      <p:graphicFrame>
        <p:nvGraphicFramePr>
          <p:cNvPr id="6" name="Content Placeholder 4">
            <a:extLst>
              <a:ext uri="{FF2B5EF4-FFF2-40B4-BE49-F238E27FC236}">
                <a16:creationId xmlns:a16="http://schemas.microsoft.com/office/drawing/2014/main" id="{B63158B5-FDB3-4BEF-972B-C69347926248}"/>
              </a:ext>
            </a:extLst>
          </p:cNvPr>
          <p:cNvGraphicFramePr>
            <a:graphicFrameLocks/>
          </p:cNvGraphicFramePr>
          <p:nvPr>
            <p:extLst>
              <p:ext uri="{D42A27DB-BD31-4B8C-83A1-F6EECF244321}">
                <p14:modId xmlns:p14="http://schemas.microsoft.com/office/powerpoint/2010/main" val="26294436"/>
              </p:ext>
            </p:extLst>
          </p:nvPr>
        </p:nvGraphicFramePr>
        <p:xfrm>
          <a:off x="6579782" y="3082915"/>
          <a:ext cx="4038600" cy="2269376"/>
        </p:xfrm>
        <a:graphic>
          <a:graphicData uri="http://schemas.openxmlformats.org/drawingml/2006/table">
            <a:tbl>
              <a:tblPr firstRow="1" firstCol="1" bandRow="1">
                <a:tableStyleId>{5C22544A-7EE6-4342-B048-85BDC9FD1C3A}</a:tableStyleId>
              </a:tblPr>
              <a:tblGrid>
                <a:gridCol w="1998579">
                  <a:extLst>
                    <a:ext uri="{9D8B030D-6E8A-4147-A177-3AD203B41FA5}">
                      <a16:colId xmlns:a16="http://schemas.microsoft.com/office/drawing/2014/main" val="20000"/>
                    </a:ext>
                  </a:extLst>
                </a:gridCol>
                <a:gridCol w="2040021">
                  <a:extLst>
                    <a:ext uri="{9D8B030D-6E8A-4147-A177-3AD203B41FA5}">
                      <a16:colId xmlns:a16="http://schemas.microsoft.com/office/drawing/2014/main" val="20001"/>
                    </a:ext>
                  </a:extLst>
                </a:gridCol>
              </a:tblGrid>
              <a:tr h="2269376">
                <a:tc>
                  <a:txBody>
                    <a:bodyPr/>
                    <a:lstStyle/>
                    <a:p>
                      <a:pPr algn="ctr">
                        <a:lnSpc>
                          <a:spcPct val="150000"/>
                        </a:lnSpc>
                        <a:spcAft>
                          <a:spcPts val="0"/>
                        </a:spcAft>
                      </a:pPr>
                      <a:r>
                        <a:rPr lang="en-GB" sz="1550" dirty="0">
                          <a:effectLst/>
                        </a:rPr>
                        <a:t>0 Days Missed</a:t>
                      </a:r>
                    </a:p>
                    <a:p>
                      <a:pPr algn="ctr">
                        <a:lnSpc>
                          <a:spcPct val="150000"/>
                        </a:lnSpc>
                        <a:spcAft>
                          <a:spcPts val="0"/>
                        </a:spcAft>
                      </a:pPr>
                      <a:r>
                        <a:rPr lang="en-GB" sz="1550" dirty="0">
                          <a:effectLst/>
                        </a:rPr>
                        <a:t>1 to 5 Days Missed</a:t>
                      </a:r>
                    </a:p>
                    <a:p>
                      <a:pPr algn="ctr">
                        <a:lnSpc>
                          <a:spcPct val="150000"/>
                        </a:lnSpc>
                        <a:spcAft>
                          <a:spcPts val="0"/>
                        </a:spcAft>
                      </a:pPr>
                      <a:r>
                        <a:rPr lang="en-GB" sz="1550" dirty="0">
                          <a:effectLst/>
                        </a:rPr>
                        <a:t>6 to 10 Days Missed</a:t>
                      </a:r>
                    </a:p>
                    <a:p>
                      <a:pPr algn="ctr">
                        <a:lnSpc>
                          <a:spcPct val="150000"/>
                        </a:lnSpc>
                        <a:spcAft>
                          <a:spcPts val="0"/>
                        </a:spcAft>
                      </a:pPr>
                      <a:r>
                        <a:rPr lang="en-GB" sz="1550" dirty="0">
                          <a:effectLst/>
                        </a:rPr>
                        <a:t>11 to 15 Days Missed</a:t>
                      </a:r>
                    </a:p>
                    <a:p>
                      <a:pPr algn="ctr">
                        <a:lnSpc>
                          <a:spcPct val="150000"/>
                        </a:lnSpc>
                        <a:spcAft>
                          <a:spcPts val="0"/>
                        </a:spcAft>
                      </a:pPr>
                      <a:r>
                        <a:rPr lang="en-GB" sz="1550" dirty="0">
                          <a:effectLst/>
                        </a:rPr>
                        <a:t>16 to 20 Days Missed</a:t>
                      </a:r>
                    </a:p>
                    <a:p>
                      <a:pPr algn="ctr">
                        <a:lnSpc>
                          <a:spcPct val="150000"/>
                        </a:lnSpc>
                        <a:spcAft>
                          <a:spcPts val="0"/>
                        </a:spcAft>
                      </a:pPr>
                      <a:r>
                        <a:rPr lang="en-GB" sz="1550" dirty="0">
                          <a:effectLst/>
                        </a:rPr>
                        <a:t>Over 21 Days Missed</a:t>
                      </a:r>
                      <a:endParaRPr lang="en-GB" sz="1550" dirty="0">
                        <a:effectLst/>
                        <a:latin typeface="Cambria"/>
                        <a:ea typeface="MS Mincho"/>
                        <a:cs typeface="Times New Roman"/>
                      </a:endParaRPr>
                    </a:p>
                  </a:txBody>
                  <a:tcPr marL="55948" marR="55948" marT="0" marB="0"/>
                </a:tc>
                <a:tc>
                  <a:txBody>
                    <a:bodyPr/>
                    <a:lstStyle/>
                    <a:p>
                      <a:pPr algn="ctr">
                        <a:lnSpc>
                          <a:spcPct val="150000"/>
                        </a:lnSpc>
                        <a:spcAft>
                          <a:spcPts val="0"/>
                        </a:spcAft>
                      </a:pPr>
                      <a:r>
                        <a:rPr lang="en-GB" sz="1550" dirty="0">
                          <a:effectLst/>
                        </a:rPr>
                        <a:t>Excellent</a:t>
                      </a:r>
                    </a:p>
                    <a:p>
                      <a:pPr algn="ctr">
                        <a:lnSpc>
                          <a:spcPct val="150000"/>
                        </a:lnSpc>
                        <a:spcAft>
                          <a:spcPts val="0"/>
                        </a:spcAft>
                      </a:pPr>
                      <a:r>
                        <a:rPr lang="en-GB" sz="1550" dirty="0">
                          <a:effectLst/>
                        </a:rPr>
                        <a:t>Good</a:t>
                      </a:r>
                    </a:p>
                    <a:p>
                      <a:pPr algn="ctr">
                        <a:lnSpc>
                          <a:spcPct val="150000"/>
                        </a:lnSpc>
                        <a:spcAft>
                          <a:spcPts val="0"/>
                        </a:spcAft>
                      </a:pPr>
                      <a:r>
                        <a:rPr lang="en-GB" sz="1550" dirty="0">
                          <a:effectLst/>
                        </a:rPr>
                        <a:t>Satisfactory</a:t>
                      </a:r>
                    </a:p>
                    <a:p>
                      <a:pPr algn="ctr">
                        <a:lnSpc>
                          <a:spcPct val="150000"/>
                        </a:lnSpc>
                        <a:spcAft>
                          <a:spcPts val="0"/>
                        </a:spcAft>
                      </a:pPr>
                      <a:r>
                        <a:rPr lang="en-GB" sz="1550" dirty="0">
                          <a:effectLst/>
                        </a:rPr>
                        <a:t>Poor</a:t>
                      </a:r>
                    </a:p>
                    <a:p>
                      <a:pPr algn="ctr">
                        <a:lnSpc>
                          <a:spcPct val="150000"/>
                        </a:lnSpc>
                        <a:spcAft>
                          <a:spcPts val="0"/>
                        </a:spcAft>
                      </a:pPr>
                      <a:r>
                        <a:rPr lang="en-GB" sz="1550" dirty="0">
                          <a:effectLst/>
                        </a:rPr>
                        <a:t>Very Poor</a:t>
                      </a:r>
                    </a:p>
                    <a:p>
                      <a:pPr algn="ctr">
                        <a:lnSpc>
                          <a:spcPct val="150000"/>
                        </a:lnSpc>
                        <a:spcAft>
                          <a:spcPts val="0"/>
                        </a:spcAft>
                      </a:pPr>
                      <a:r>
                        <a:rPr lang="en-GB" sz="1550" dirty="0">
                          <a:effectLst/>
                        </a:rPr>
                        <a:t>Unacceptable</a:t>
                      </a:r>
                      <a:endParaRPr lang="en-GB" sz="1550" dirty="0">
                        <a:effectLst/>
                        <a:latin typeface="Cambria"/>
                        <a:ea typeface="MS Mincho"/>
                        <a:cs typeface="Times New Roman"/>
                      </a:endParaRPr>
                    </a:p>
                  </a:txBody>
                  <a:tcPr marL="55948" marR="55948" marT="0" marB="0"/>
                </a:tc>
                <a:extLst>
                  <a:ext uri="{0D108BD9-81ED-4DB2-BD59-A6C34878D82A}">
                    <a16:rowId xmlns:a16="http://schemas.microsoft.com/office/drawing/2014/main" val="10000"/>
                  </a:ext>
                </a:extLst>
              </a:tr>
            </a:tbl>
          </a:graphicData>
        </a:graphic>
      </p:graphicFrame>
      <p:sp>
        <p:nvSpPr>
          <p:cNvPr id="7" name="Rectangle 2">
            <a:extLst>
              <a:ext uri="{FF2B5EF4-FFF2-40B4-BE49-F238E27FC236}">
                <a16:creationId xmlns:a16="http://schemas.microsoft.com/office/drawing/2014/main" id="{68B17C9E-EB82-4C05-97BC-E79A60C5B5DF}"/>
              </a:ext>
            </a:extLst>
          </p:cNvPr>
          <p:cNvSpPr>
            <a:spLocks noChangeArrowheads="1"/>
          </p:cNvSpPr>
          <p:nvPr/>
        </p:nvSpPr>
        <p:spPr bwMode="auto">
          <a:xfrm>
            <a:off x="6655982" y="2014359"/>
            <a:ext cx="4375447"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900" b="1" i="0" u="sng" strike="noStrike" cap="none" normalizeH="0" baseline="0" dirty="0">
                <a:ln>
                  <a:noFill/>
                </a:ln>
                <a:solidFill>
                  <a:schemeClr val="tx1"/>
                </a:solidFill>
                <a:effectLst/>
                <a:ea typeface="MS Mincho" pitchFamily="49" charset="-128"/>
                <a:cs typeface="Times New Roman" pitchFamily="18" charset="0"/>
              </a:rPr>
              <a:t>Attendance Guidance</a:t>
            </a:r>
            <a:endParaRPr kumimoji="0" lang="en-GB" sz="19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900" b="0" i="0" u="none" strike="noStrike" cap="none" normalizeH="0" baseline="0" dirty="0">
                <a:ln>
                  <a:noFill/>
                </a:ln>
                <a:solidFill>
                  <a:schemeClr val="tx1"/>
                </a:solidFill>
                <a:effectLst/>
                <a:ea typeface="MS Mincho" pitchFamily="49" charset="-128"/>
                <a:cs typeface="Times New Roman" pitchFamily="18" charset="0"/>
              </a:rPr>
              <a:t>The benchmark of the attendance grading is detailed below:</a:t>
            </a:r>
            <a:endParaRPr kumimoji="0" lang="en-GB" sz="19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2" descr="Image result for st. patricks holywood">
            <a:extLst>
              <a:ext uri="{FF2B5EF4-FFF2-40B4-BE49-F238E27FC236}">
                <a16:creationId xmlns:a16="http://schemas.microsoft.com/office/drawing/2014/main" id="{A476CCF3-D8CB-4E8E-8985-F5FD59593A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51C9C223-7FB7-46E8-A235-80D85FB2548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551E9542-44A2-4BF4-BB3E-78390B2DC5BC}"/>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018495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F1E7DAB-F3CA-45D2-B7D5-785A4758563C}"/>
              </a:ext>
            </a:extLst>
          </p:cNvPr>
          <p:cNvSpPr>
            <a:spLocks noGrp="1"/>
          </p:cNvSpPr>
          <p:nvPr>
            <p:ph type="title"/>
          </p:nvPr>
        </p:nvSpPr>
        <p:spPr>
          <a:xfrm>
            <a:off x="400948" y="250687"/>
            <a:ext cx="7772400" cy="1362075"/>
          </a:xfrm>
        </p:spPr>
        <p:txBody>
          <a:bodyPr/>
          <a:lstStyle/>
          <a:p>
            <a:pPr algn="ctr" eaLnBrk="1" fontAlgn="auto" hangingPunct="1">
              <a:spcAft>
                <a:spcPts val="0"/>
              </a:spcAft>
              <a:defRPr/>
            </a:pPr>
            <a:r>
              <a:rPr lang="en-GB" dirty="0">
                <a:solidFill>
                  <a:srgbClr val="FFFF00"/>
                </a:solidFill>
              </a:rPr>
              <a:t>  </a:t>
            </a:r>
            <a:r>
              <a:rPr lang="en-GB" dirty="0">
                <a:solidFill>
                  <a:srgbClr val="002060"/>
                </a:solidFill>
              </a:rPr>
              <a:t>The Curriculum</a:t>
            </a:r>
          </a:p>
        </p:txBody>
      </p:sp>
      <p:pic>
        <p:nvPicPr>
          <p:cNvPr id="5" name="Picture 2" descr="Image result for st. patricks holywood">
            <a:extLst>
              <a:ext uri="{FF2B5EF4-FFF2-40B4-BE49-F238E27FC236}">
                <a16:creationId xmlns:a16="http://schemas.microsoft.com/office/drawing/2014/main" id="{E4B23C77-F276-4106-ABA2-D5749E9D21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EEC058B-97FA-4892-844E-E32B790B051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E56A8EA-5BC0-48FE-BDC2-8281AA2670C5}"/>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46" name="Picture 2" descr="Image result for the curriculum">
            <a:extLst>
              <a:ext uri="{FF2B5EF4-FFF2-40B4-BE49-F238E27FC236}">
                <a16:creationId xmlns:a16="http://schemas.microsoft.com/office/drawing/2014/main" id="{E5404B2E-E563-4E23-A5BA-5635AEACA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2159" y="2366962"/>
            <a:ext cx="5955152" cy="39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942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5B5E55-5193-42E9-8011-B2D6141E76B9}"/>
              </a:ext>
            </a:extLst>
          </p:cNvPr>
          <p:cNvSpPr>
            <a:spLocks noGrp="1"/>
          </p:cNvSpPr>
          <p:nvPr>
            <p:ph type="title"/>
          </p:nvPr>
        </p:nvSpPr>
        <p:spPr>
          <a:xfrm>
            <a:off x="648930" y="307868"/>
            <a:ext cx="5127031" cy="1676603"/>
          </a:xfrm>
        </p:spPr>
        <p:txBody>
          <a:bodyPr vert="horz" lIns="91440" tIns="45720" rIns="91440" bIns="45720" rtlCol="0" anchor="ctr">
            <a:normAutofit/>
          </a:bodyPr>
          <a:lstStyle/>
          <a:p>
            <a:r>
              <a:rPr lang="en-US" dirty="0"/>
              <a:t>         Parental Support</a:t>
            </a:r>
          </a:p>
        </p:txBody>
      </p:sp>
      <p:sp>
        <p:nvSpPr>
          <p:cNvPr id="5" name="Content Placeholder 3">
            <a:extLst>
              <a:ext uri="{FF2B5EF4-FFF2-40B4-BE49-F238E27FC236}">
                <a16:creationId xmlns:a16="http://schemas.microsoft.com/office/drawing/2014/main" id="{E654DD3C-C181-4DC2-9C31-CAAB43CAC297}"/>
              </a:ext>
            </a:extLst>
          </p:cNvPr>
          <p:cNvSpPr txBox="1">
            <a:spLocks/>
          </p:cNvSpPr>
          <p:nvPr/>
        </p:nvSpPr>
        <p:spPr>
          <a:xfrm>
            <a:off x="648930" y="2438400"/>
            <a:ext cx="5127029" cy="37854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defRPr/>
            </a:pPr>
            <a:endParaRPr lang="en-US" dirty="0"/>
          </a:p>
          <a:p>
            <a:pPr>
              <a:defRPr/>
            </a:pPr>
            <a:r>
              <a:rPr lang="en-US" dirty="0"/>
              <a:t>We value the support and commitment of parents</a:t>
            </a:r>
          </a:p>
          <a:p>
            <a:pPr>
              <a:defRPr/>
            </a:pPr>
            <a:r>
              <a:rPr lang="en-US" dirty="0"/>
              <a:t>In the learning triangle of teachers, school and parents the child is at the </a:t>
            </a:r>
            <a:r>
              <a:rPr lang="en-US" dirty="0" err="1"/>
              <a:t>centre</a:t>
            </a:r>
            <a:r>
              <a:rPr lang="en-US" dirty="0"/>
              <a:t>.</a:t>
            </a:r>
          </a:p>
        </p:txBody>
      </p:sp>
      <p:pic>
        <p:nvPicPr>
          <p:cNvPr id="6" name="Picture 2">
            <a:extLst>
              <a:ext uri="{FF2B5EF4-FFF2-40B4-BE49-F238E27FC236}">
                <a16:creationId xmlns:a16="http://schemas.microsoft.com/office/drawing/2014/main" id="{A1EF3905-BF22-4124-A1FF-D437B2492C36}"/>
              </a:ext>
            </a:extLst>
          </p:cNvPr>
          <p:cNvPicPr>
            <a:picLocks noChangeAspect="1" noChangeArrowheads="1"/>
          </p:cNvPicPr>
          <p:nvPr/>
        </p:nvPicPr>
        <p:blipFill rotWithShape="1">
          <a:blip r:embed="rId2"/>
          <a:srcRect l="703" r="1377" b="-2"/>
          <a:stretch/>
        </p:blipFill>
        <p:spPr bwMode="auto">
          <a:xfrm>
            <a:off x="6425307" y="2608248"/>
            <a:ext cx="5127029" cy="3609671"/>
          </a:xfrm>
          <a:prstGeom prst="rect">
            <a:avLst/>
          </a:prstGeom>
          <a:noFill/>
          <a:effectLst/>
        </p:spPr>
      </p:pic>
      <p:pic>
        <p:nvPicPr>
          <p:cNvPr id="7" name="Picture 2" descr="Image result for st. patricks holywood">
            <a:extLst>
              <a:ext uri="{FF2B5EF4-FFF2-40B4-BE49-F238E27FC236}">
                <a16:creationId xmlns:a16="http://schemas.microsoft.com/office/drawing/2014/main" id="{2E6BA4DC-EA4A-4C0D-99EE-8464DF740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F19E1FE-CE16-451F-9F50-400CBC96013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F6CDE20-657E-4D8D-9E6A-33A55CBCF38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07697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0">
            <a:extLst>
              <a:ext uri="{FF2B5EF4-FFF2-40B4-BE49-F238E27FC236}">
                <a16:creationId xmlns:a16="http://schemas.microsoft.com/office/drawing/2014/main" id="{22425C94-69F3-4361-AAEA-B3060903405F}"/>
              </a:ext>
            </a:extLst>
          </p:cNvPr>
          <p:cNvSpPr txBox="1">
            <a:spLocks noChangeArrowheads="1"/>
          </p:cNvSpPr>
          <p:nvPr/>
        </p:nvSpPr>
        <p:spPr bwMode="auto">
          <a:xfrm>
            <a:off x="174626" y="1320972"/>
            <a:ext cx="3871116" cy="5386090"/>
          </a:xfrm>
          <a:prstGeom prst="rect">
            <a:avLst/>
          </a:prstGeom>
          <a:solidFill>
            <a:schemeClr val="bg1"/>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GB" altLang="en-US" sz="2400" b="1" u="sng" dirty="0">
                <a:latin typeface="Calibri" panose="020F0502020204030204" pitchFamily="34" charset="0"/>
                <a:cs typeface="Calibri" panose="020F0502020204030204" pitchFamily="34" charset="0"/>
              </a:rPr>
              <a:t>Reading </a:t>
            </a:r>
          </a:p>
          <a:p>
            <a:pPr eaLnBrk="1" hangingPunct="1">
              <a:spcBef>
                <a:spcPct val="50000"/>
              </a:spcBef>
              <a:defRPr/>
            </a:pPr>
            <a:r>
              <a:rPr lang="en-GB" altLang="en-US" sz="2000" b="1" dirty="0">
                <a:latin typeface="Calibri" panose="020F0502020204030204" pitchFamily="34" charset="0"/>
                <a:cs typeface="Calibri" panose="020F0502020204030204" pitchFamily="34" charset="0"/>
              </a:rPr>
              <a:t>Modelled, </a:t>
            </a:r>
            <a:r>
              <a:rPr lang="en-GB" altLang="en-US" sz="2000" b="1" dirty="0">
                <a:latin typeface="+mn-lt"/>
                <a:cs typeface="Calibri" panose="020F0502020204030204" pitchFamily="34" charset="0"/>
              </a:rPr>
              <a:t>Shared</a:t>
            </a:r>
            <a:r>
              <a:rPr lang="en-GB" altLang="en-US" sz="2000" b="1" dirty="0">
                <a:latin typeface="Calibri" panose="020F0502020204030204" pitchFamily="34" charset="0"/>
                <a:cs typeface="Calibri" panose="020F0502020204030204" pitchFamily="34" charset="0"/>
              </a:rPr>
              <a:t>, Guided, and Independent Reading developed through Task Board</a:t>
            </a:r>
            <a:endParaRPr lang="en-GB" altLang="en-US" sz="2000" dirty="0">
              <a:latin typeface="Calibri" panose="020F0502020204030204" pitchFamily="34" charset="0"/>
              <a:cs typeface="Calibri" panose="020F0502020204030204" pitchFamily="34" charset="0"/>
            </a:endParaRPr>
          </a:p>
          <a:p>
            <a:pPr eaLnBrk="1" hangingPunct="1">
              <a:spcBef>
                <a:spcPct val="50000"/>
              </a:spcBef>
              <a:defRPr/>
            </a:pPr>
            <a:r>
              <a:rPr lang="en-GB" altLang="en-US" sz="2000" dirty="0">
                <a:latin typeface="Calibri" panose="020F0502020204030204" pitchFamily="34" charset="0"/>
                <a:cs typeface="Calibri" panose="020F0502020204030204" pitchFamily="34" charset="0"/>
              </a:rPr>
              <a:t>Within Task Board sessions, pupils will develop reading strategies, grammar and comprehension skills, become exposed to new and challenging vocabulary and complete phonic activities linked to weekly spellings. </a:t>
            </a:r>
          </a:p>
          <a:p>
            <a:pPr eaLnBrk="1" hangingPunct="1">
              <a:spcBef>
                <a:spcPct val="50000"/>
              </a:spcBef>
              <a:defRPr/>
            </a:pPr>
            <a:endParaRPr lang="en-GB" altLang="en-US" sz="2000" dirty="0">
              <a:latin typeface="Calibri" panose="020F0502020204030204" pitchFamily="34" charset="0"/>
              <a:cs typeface="Calibri" panose="020F0502020204030204" pitchFamily="34" charset="0"/>
            </a:endParaRPr>
          </a:p>
          <a:p>
            <a:pPr eaLnBrk="1" hangingPunct="1">
              <a:spcBef>
                <a:spcPct val="50000"/>
              </a:spcBef>
              <a:defRPr/>
            </a:pPr>
            <a:r>
              <a:rPr lang="en-GB" altLang="en-US" sz="2000" dirty="0">
                <a:latin typeface="Calibri" panose="020F0502020204030204" pitchFamily="34" charset="0"/>
                <a:cs typeface="Calibri" panose="020F0502020204030204" pitchFamily="34" charset="0"/>
              </a:rPr>
              <a:t> Pupils will have the opportunity to change extra readers on a </a:t>
            </a:r>
            <a:r>
              <a:rPr lang="en-GB" altLang="en-US" sz="2000" b="1" dirty="0">
                <a:latin typeface="Calibri" panose="020F0502020204030204" pitchFamily="34" charset="0"/>
                <a:cs typeface="Calibri" panose="020F0502020204030204" pitchFamily="34" charset="0"/>
              </a:rPr>
              <a:t>Tuesday, Wednesday and Friday</a:t>
            </a:r>
            <a:r>
              <a:rPr lang="en-GB" altLang="en-US" sz="2000" dirty="0">
                <a:latin typeface="Calibri" panose="020F0502020204030204" pitchFamily="34" charset="0"/>
                <a:cs typeface="Calibri" panose="020F0502020204030204" pitchFamily="34" charset="0"/>
              </a:rPr>
              <a:t>.</a:t>
            </a:r>
          </a:p>
        </p:txBody>
      </p:sp>
      <p:sp>
        <p:nvSpPr>
          <p:cNvPr id="8" name="TextBox 18">
            <a:extLst>
              <a:ext uri="{FF2B5EF4-FFF2-40B4-BE49-F238E27FC236}">
                <a16:creationId xmlns:a16="http://schemas.microsoft.com/office/drawing/2014/main" id="{864B0E95-D18B-4ED5-BBD5-F6E57B05E5F4}"/>
              </a:ext>
            </a:extLst>
          </p:cNvPr>
          <p:cNvSpPr txBox="1">
            <a:spLocks noChangeArrowheads="1"/>
          </p:cNvSpPr>
          <p:nvPr/>
        </p:nvSpPr>
        <p:spPr bwMode="auto">
          <a:xfrm>
            <a:off x="4405312" y="1580358"/>
            <a:ext cx="2820988" cy="4770537"/>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GB" altLang="en-US" sz="2400" b="1" u="sng" dirty="0">
                <a:latin typeface="Calibri" panose="020F0502020204030204" pitchFamily="34" charset="0"/>
                <a:cs typeface="Calibri" panose="020F0502020204030204" pitchFamily="34" charset="0"/>
              </a:rPr>
              <a:t>Talking and Listening </a:t>
            </a:r>
          </a:p>
          <a:p>
            <a:pPr eaLnBrk="1" hangingPunct="1">
              <a:spcBef>
                <a:spcPct val="0"/>
              </a:spcBef>
            </a:pPr>
            <a:endParaRPr lang="en-GB" altLang="en-US" sz="2000" dirty="0">
              <a:latin typeface="Calibri" panose="020F0502020204030204" pitchFamily="34" charset="0"/>
              <a:cs typeface="Calibri" panose="020F0502020204030204" pitchFamily="34" charset="0"/>
            </a:endParaRPr>
          </a:p>
          <a:p>
            <a:pPr eaLnBrk="1" hangingPunct="1">
              <a:spcBef>
                <a:spcPct val="0"/>
              </a:spcBef>
            </a:pPr>
            <a:r>
              <a:rPr lang="en-GB" altLang="en-US" sz="2000" dirty="0">
                <a:latin typeface="Calibri" panose="020F0502020204030204" pitchFamily="34" charset="0"/>
                <a:cs typeface="Calibri" panose="020F0502020204030204" pitchFamily="34" charset="0"/>
              </a:rPr>
              <a:t>Class and group </a:t>
            </a:r>
          </a:p>
          <a:p>
            <a:pPr eaLnBrk="1" hangingPunct="1">
              <a:spcBef>
                <a:spcPct val="0"/>
              </a:spcBef>
              <a:buFontTx/>
              <a:buNone/>
            </a:pPr>
            <a:r>
              <a:rPr lang="en-GB" altLang="en-US" sz="2000" dirty="0">
                <a:latin typeface="+mn-lt"/>
                <a:cs typeface="Calibri" panose="020F0502020204030204" pitchFamily="34" charset="0"/>
              </a:rPr>
              <a:t>discussions</a:t>
            </a:r>
          </a:p>
          <a:p>
            <a:pPr eaLnBrk="1" hangingPunct="1">
              <a:spcBef>
                <a:spcPct val="0"/>
              </a:spcBef>
            </a:pPr>
            <a:r>
              <a:rPr lang="en-GB" altLang="en-US" sz="2000" dirty="0">
                <a:latin typeface="Calibri" panose="020F0502020204030204" pitchFamily="34" charset="0"/>
                <a:cs typeface="Calibri" panose="020F0502020204030204" pitchFamily="34" charset="0"/>
              </a:rPr>
              <a:t>Question and answer sessions</a:t>
            </a:r>
          </a:p>
          <a:p>
            <a:pPr eaLnBrk="1" hangingPunct="1">
              <a:spcBef>
                <a:spcPct val="0"/>
              </a:spcBef>
            </a:pPr>
            <a:r>
              <a:rPr lang="en-GB" altLang="en-US" sz="2000" dirty="0">
                <a:latin typeface="Calibri" panose="020F0502020204030204" pitchFamily="34" charset="0"/>
                <a:cs typeface="Calibri" panose="020F0502020204030204" pitchFamily="34" charset="0"/>
              </a:rPr>
              <a:t>Reporting to different audiences</a:t>
            </a:r>
          </a:p>
          <a:p>
            <a:pPr eaLnBrk="1" hangingPunct="1">
              <a:spcBef>
                <a:spcPct val="0"/>
              </a:spcBef>
            </a:pPr>
            <a:r>
              <a:rPr lang="en-GB" altLang="en-US" sz="2000" dirty="0">
                <a:latin typeface="Calibri" panose="020F0502020204030204" pitchFamily="34" charset="0"/>
                <a:cs typeface="Calibri" panose="020F0502020204030204" pitchFamily="34" charset="0"/>
              </a:rPr>
              <a:t>Role play (PDMU)</a:t>
            </a:r>
          </a:p>
          <a:p>
            <a:pPr eaLnBrk="1" hangingPunct="1">
              <a:spcBef>
                <a:spcPct val="0"/>
              </a:spcBef>
            </a:pPr>
            <a:r>
              <a:rPr lang="en-GB" altLang="en-US" sz="2000" dirty="0">
                <a:latin typeface="Calibri" panose="020F0502020204030204" pitchFamily="34" charset="0"/>
                <a:cs typeface="Calibri" panose="020F0502020204030204" pitchFamily="34" charset="0"/>
              </a:rPr>
              <a:t>Drama</a:t>
            </a:r>
          </a:p>
          <a:p>
            <a:pPr eaLnBrk="1" hangingPunct="1">
              <a:spcBef>
                <a:spcPct val="0"/>
              </a:spcBef>
            </a:pPr>
            <a:r>
              <a:rPr lang="en-GB" altLang="en-US" sz="2000" dirty="0">
                <a:latin typeface="Calibri" panose="020F0502020204030204" pitchFamily="34" charset="0"/>
                <a:cs typeface="Calibri" panose="020F0502020204030204" pitchFamily="34" charset="0"/>
              </a:rPr>
              <a:t>Assemblies</a:t>
            </a:r>
          </a:p>
          <a:p>
            <a:pPr eaLnBrk="1" hangingPunct="1">
              <a:spcBef>
                <a:spcPct val="0"/>
              </a:spcBef>
            </a:pPr>
            <a:r>
              <a:rPr lang="en-GB" altLang="en-US" sz="2000" dirty="0">
                <a:latin typeface="Calibri" panose="020F0502020204030204" pitchFamily="34" charset="0"/>
                <a:cs typeface="Calibri" panose="020F0502020204030204" pitchFamily="34" charset="0"/>
              </a:rPr>
              <a:t>Connected Learning activities</a:t>
            </a:r>
          </a:p>
          <a:p>
            <a:pPr eaLnBrk="1" hangingPunct="1">
              <a:spcBef>
                <a:spcPct val="0"/>
              </a:spcBef>
            </a:pPr>
            <a:r>
              <a:rPr lang="en-GB" altLang="en-US" sz="2000" dirty="0">
                <a:latin typeface="Calibri" panose="020F0502020204030204" pitchFamily="34" charset="0"/>
                <a:cs typeface="Calibri" panose="020F0502020204030204" pitchFamily="34" charset="0"/>
              </a:rPr>
              <a:t>Circle Time</a:t>
            </a:r>
          </a:p>
          <a:p>
            <a:pPr eaLnBrk="1" hangingPunct="1">
              <a:spcBef>
                <a:spcPct val="0"/>
              </a:spcBef>
            </a:pPr>
            <a:r>
              <a:rPr lang="en-GB" altLang="en-US" sz="2000" dirty="0">
                <a:latin typeface="Calibri" panose="020F0502020204030204" pitchFamily="34" charset="0"/>
                <a:cs typeface="Calibri" panose="020F0502020204030204" pitchFamily="34" charset="0"/>
              </a:rPr>
              <a:t>WAU topics discussions</a:t>
            </a:r>
          </a:p>
        </p:txBody>
      </p:sp>
      <p:sp>
        <p:nvSpPr>
          <p:cNvPr id="9" name="TextBox 19">
            <a:extLst>
              <a:ext uri="{FF2B5EF4-FFF2-40B4-BE49-F238E27FC236}">
                <a16:creationId xmlns:a16="http://schemas.microsoft.com/office/drawing/2014/main" id="{82B7FEEC-2181-418F-AAE5-05D7A3621B8C}"/>
              </a:ext>
            </a:extLst>
          </p:cNvPr>
          <p:cNvSpPr txBox="1">
            <a:spLocks noChangeArrowheads="1"/>
          </p:cNvSpPr>
          <p:nvPr/>
        </p:nvSpPr>
        <p:spPr bwMode="auto">
          <a:xfrm>
            <a:off x="7818439" y="1373356"/>
            <a:ext cx="3658392" cy="5447645"/>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2400" b="1" u="sng" dirty="0">
                <a:latin typeface="Calibri" panose="020F0502020204030204" pitchFamily="34" charset="0"/>
                <a:cs typeface="Calibri" panose="020F0502020204030204" pitchFamily="34" charset="0"/>
              </a:rPr>
              <a:t>Writing</a:t>
            </a:r>
          </a:p>
          <a:p>
            <a:pPr eaLnBrk="1" hangingPunct="1">
              <a:spcBef>
                <a:spcPct val="0"/>
              </a:spcBef>
              <a:buFontTx/>
              <a:buNone/>
            </a:pPr>
            <a:r>
              <a:rPr lang="en-GB" altLang="en-US" sz="2000" dirty="0">
                <a:latin typeface="Calibri" panose="020F0502020204030204" pitchFamily="34" charset="0"/>
                <a:cs typeface="Calibri" panose="020F0502020204030204" pitchFamily="34" charset="0"/>
              </a:rPr>
              <a:t>Related activities include;</a:t>
            </a:r>
          </a:p>
          <a:p>
            <a:pPr eaLnBrk="1" hangingPunct="1">
              <a:spcBef>
                <a:spcPct val="0"/>
              </a:spcBef>
            </a:pPr>
            <a:r>
              <a:rPr lang="en-GB" altLang="en-US" sz="2000" dirty="0">
                <a:latin typeface="Calibri" panose="020F0502020204030204" pitchFamily="34" charset="0"/>
                <a:cs typeface="Calibri" panose="020F0502020204030204" pitchFamily="34" charset="0"/>
              </a:rPr>
              <a:t>Development of letter formation and joined handwriting</a:t>
            </a:r>
          </a:p>
          <a:p>
            <a:pPr eaLnBrk="1" hangingPunct="1">
              <a:spcBef>
                <a:spcPct val="0"/>
              </a:spcBef>
            </a:pPr>
            <a:r>
              <a:rPr lang="en-GB" altLang="en-US" sz="2000" dirty="0">
                <a:latin typeface="Calibri" panose="020F0502020204030204" pitchFamily="34" charset="0"/>
                <a:cs typeface="Calibri" panose="020F0502020204030204" pitchFamily="34" charset="0"/>
              </a:rPr>
              <a:t>Modelled, shared, guided and independent writing of a variety of genres</a:t>
            </a:r>
          </a:p>
          <a:p>
            <a:pPr eaLnBrk="1" hangingPunct="1">
              <a:spcBef>
                <a:spcPct val="0"/>
              </a:spcBef>
            </a:pPr>
            <a:r>
              <a:rPr lang="en-GB" altLang="en-US" sz="2000" dirty="0">
                <a:latin typeface="Calibri" panose="020F0502020204030204" pitchFamily="34" charset="0"/>
                <a:cs typeface="Calibri" panose="020F0502020204030204" pitchFamily="34" charset="0"/>
              </a:rPr>
              <a:t>Linguistic Phonics </a:t>
            </a:r>
            <a:r>
              <a:rPr lang="en-GB" altLang="en-US" sz="2000" dirty="0">
                <a:latin typeface="+mn-lt"/>
                <a:cs typeface="Calibri" panose="020F0502020204030204" pitchFamily="34" charset="0"/>
              </a:rPr>
              <a:t>Programme</a:t>
            </a:r>
            <a:r>
              <a:rPr lang="en-GB" altLang="en-US" sz="2000" dirty="0">
                <a:latin typeface="Calibri" panose="020F0502020204030204" pitchFamily="34" charset="0"/>
                <a:cs typeface="Calibri" panose="020F0502020204030204" pitchFamily="34" charset="0"/>
              </a:rPr>
              <a:t> (spelling)</a:t>
            </a:r>
          </a:p>
          <a:p>
            <a:pPr eaLnBrk="1" hangingPunct="1">
              <a:spcBef>
                <a:spcPct val="0"/>
              </a:spcBef>
            </a:pPr>
            <a:r>
              <a:rPr lang="en-GB" altLang="en-US" sz="2000" dirty="0">
                <a:latin typeface="Calibri" panose="020F0502020204030204" pitchFamily="34" charset="0"/>
                <a:cs typeface="Calibri" panose="020F0502020204030204" pitchFamily="34" charset="0"/>
              </a:rPr>
              <a:t>Exploration of sentence structure, punctuation and grammar linked to Core Book</a:t>
            </a:r>
          </a:p>
          <a:p>
            <a:pPr eaLnBrk="1" hangingPunct="1">
              <a:spcBef>
                <a:spcPct val="0"/>
              </a:spcBef>
            </a:pPr>
            <a:r>
              <a:rPr lang="en-GB" altLang="en-US" sz="2000" dirty="0">
                <a:latin typeface="Calibri" panose="020F0502020204030204" pitchFamily="34" charset="0"/>
                <a:cs typeface="Calibri" panose="020F0502020204030204" pitchFamily="34" charset="0"/>
              </a:rPr>
              <a:t>Independent writing in response to topic work</a:t>
            </a:r>
          </a:p>
          <a:p>
            <a:pPr eaLnBrk="1" hangingPunct="1">
              <a:spcBef>
                <a:spcPct val="0"/>
              </a:spcBef>
            </a:pPr>
            <a:r>
              <a:rPr lang="en-GB" altLang="en-US" sz="2000" dirty="0">
                <a:latin typeface="Calibri" panose="020F0502020204030204" pitchFamily="34" charset="0"/>
                <a:cs typeface="Calibri" panose="020F0502020204030204" pitchFamily="34" charset="0"/>
              </a:rPr>
              <a:t>Word processing opportunities across the curriculum</a:t>
            </a:r>
          </a:p>
        </p:txBody>
      </p:sp>
      <p:pic>
        <p:nvPicPr>
          <p:cNvPr id="10" name="Picture 2" descr="Image result for st. patricks holywood">
            <a:extLst>
              <a:ext uri="{FF2B5EF4-FFF2-40B4-BE49-F238E27FC236}">
                <a16:creationId xmlns:a16="http://schemas.microsoft.com/office/drawing/2014/main" id="{6E94D2B3-DFFC-4324-ADD0-BBA741994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00" y="124720"/>
            <a:ext cx="830263" cy="8302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F15B006-0AF9-4D5F-9C40-EACDC8D02CFE}"/>
              </a:ext>
            </a:extLst>
          </p:cNvPr>
          <p:cNvSpPr/>
          <p:nvPr/>
        </p:nvSpPr>
        <p:spPr>
          <a:xfrm>
            <a:off x="0" y="1060301"/>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DC7E23C2-9C95-4581-96DA-C91B7BED688C}"/>
              </a:ext>
            </a:extLst>
          </p:cNvPr>
          <p:cNvSpPr/>
          <p:nvPr/>
        </p:nvSpPr>
        <p:spPr>
          <a:xfrm>
            <a:off x="0" y="1289703"/>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itle 1">
            <a:extLst>
              <a:ext uri="{FF2B5EF4-FFF2-40B4-BE49-F238E27FC236}">
                <a16:creationId xmlns:a16="http://schemas.microsoft.com/office/drawing/2014/main" id="{33593251-6A1B-4977-B077-9B10761FC5B7}"/>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t>      Literacy </a:t>
            </a:r>
          </a:p>
        </p:txBody>
      </p:sp>
      <p:pic>
        <p:nvPicPr>
          <p:cNvPr id="15" name="Picture 39" descr="00290496">
            <a:extLst>
              <a:ext uri="{FF2B5EF4-FFF2-40B4-BE49-F238E27FC236}">
                <a16:creationId xmlns:a16="http://schemas.microsoft.com/office/drawing/2014/main" id="{5BA65936-1C8E-4739-A6BC-AFFA878BC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9228" y="1591302"/>
            <a:ext cx="86518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0" descr="j0232054">
            <a:extLst>
              <a:ext uri="{FF2B5EF4-FFF2-40B4-BE49-F238E27FC236}">
                <a16:creationId xmlns:a16="http://schemas.microsoft.com/office/drawing/2014/main" id="{2BE2046C-EAD2-4F48-AA4E-26B74203D9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2653" y="4811862"/>
            <a:ext cx="950912"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2" descr="00446246">
            <a:extLst>
              <a:ext uri="{FF2B5EF4-FFF2-40B4-BE49-F238E27FC236}">
                <a16:creationId xmlns:a16="http://schemas.microsoft.com/office/drawing/2014/main" id="{A3855BE4-6E69-4410-AE46-4199FE944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2907" y="5052844"/>
            <a:ext cx="8429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46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1380</Words>
  <Application>Microsoft Office PowerPoint</Application>
  <PresentationFormat>Widescreen</PresentationFormat>
  <Paragraphs>198</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MS Mincho</vt:lpstr>
      <vt:lpstr>Arial</vt:lpstr>
      <vt:lpstr>Calibri</vt:lpstr>
      <vt:lpstr>Calibri Light</vt:lpstr>
      <vt:lpstr>Calisto MT</vt:lpstr>
      <vt:lpstr>Cambria</vt:lpstr>
      <vt:lpstr>Comic Sans MS</vt:lpstr>
      <vt:lpstr>Times New Roman</vt:lpstr>
      <vt:lpstr>Wingdings 2</vt:lpstr>
      <vt:lpstr>Office Theme</vt:lpstr>
      <vt:lpstr>Primary 4 </vt:lpstr>
      <vt:lpstr>Reminder</vt:lpstr>
      <vt:lpstr>Daily Routine </vt:lpstr>
      <vt:lpstr>Mindfulness </vt:lpstr>
      <vt:lpstr>Uniforms</vt:lpstr>
      <vt:lpstr>Attendance and Punctuality</vt:lpstr>
      <vt:lpstr>  The Curriculum</vt:lpstr>
      <vt:lpstr>         Parental Support</vt:lpstr>
      <vt:lpstr>      Literacy </vt:lpstr>
      <vt:lpstr>     How to Literacy at Home  </vt:lpstr>
      <vt:lpstr>PowerPoint Presentation</vt:lpstr>
      <vt:lpstr>      Numeracy  </vt:lpstr>
      <vt:lpstr>    ICT – WAU – Arts - PE  </vt:lpstr>
      <vt:lpstr>    RE - PDMU</vt:lpstr>
      <vt:lpstr>Shared Education </vt:lpstr>
      <vt:lpstr>PowerPoint Presentation</vt:lpstr>
      <vt:lpstr>Homework in P4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4</dc:title>
  <dc:creator>Maggie</dc:creator>
  <cp:lastModifiedBy>T McKay</cp:lastModifiedBy>
  <cp:revision>9</cp:revision>
  <dcterms:created xsi:type="dcterms:W3CDTF">2019-10-21T19:44:28Z</dcterms:created>
  <dcterms:modified xsi:type="dcterms:W3CDTF">2019-11-15T12:19:18Z</dcterms:modified>
</cp:coreProperties>
</file>