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86" r:id="rId4"/>
    <p:sldId id="298" r:id="rId5"/>
    <p:sldId id="293" r:id="rId6"/>
    <p:sldId id="279" r:id="rId7"/>
    <p:sldId id="296" r:id="rId8"/>
    <p:sldId id="280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FF"/>
    <a:srgbClr val="FF00FF"/>
    <a:srgbClr val="FF0080"/>
    <a:srgbClr val="FFFFFF"/>
    <a:srgbClr val="5D7E9D"/>
    <a:srgbClr val="191919"/>
    <a:srgbClr val="6666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2" autoAdjust="0"/>
    <p:restoredTop sz="91734" autoAdjust="0"/>
  </p:normalViewPr>
  <p:slideViewPr>
    <p:cSldViewPr snapToObjects="1">
      <p:cViewPr varScale="1">
        <p:scale>
          <a:sx n="106" d="100"/>
          <a:sy n="106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C81347-F499-4826-81E9-B626594541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6351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54120BA-683D-4D30-A4B4-A4C3B5DC2E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1108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2A314-43C5-42D4-9588-313149C2767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6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9F3F8-F33C-43E3-859B-D20CD0E05CF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391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572129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41665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680199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32582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733516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2D3AB-39B4-4452-AAE7-7FB2D7C785D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553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7883C-AFF0-4CFB-9887-14FE3220DBC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52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0197-2870-4F15-B82C-94FD3B9E5B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800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BFF8D-FC27-4E12-B06E-5E24C899C6A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24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637B-D99C-413D-B93E-238FB7956F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704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F0CAE-5797-4FD3-B733-96DF02C46CB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291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E49B5-F2B1-403B-86A2-A1087E464C7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480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71F2-6538-45BB-8BAB-FAADE4C452F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174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903399-A493-42BC-82B2-CF85C0A98A9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337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CD88D-4811-40B2-9A5E-08C77C33E7A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207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6F2734D-480E-47C1-8598-5032E4EC40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274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352" y="872716"/>
            <a:ext cx="7772400" cy="1806476"/>
          </a:xfrm>
          <a:extLst>
            <a:ext uri="{909E8E84-426E-40DD-AFC4-6F175D3DCCD1}">
              <a14:hiddenFill xmlns:a14="http://schemas.microsoft.com/office/drawing/2010/main">
                <a:solidFill>
                  <a:srgbClr val="FF0080">
                    <a:alpha val="34117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3600" dirty="0" smtClean="0">
                <a:latin typeface="Comic Sans MS" pitchFamily="66" charset="0"/>
              </a:rPr>
              <a:t>Update on school development</a:t>
            </a:r>
            <a:r>
              <a:rPr lang="en-US" altLang="en-US" sz="3600" dirty="0" smtClean="0">
                <a:latin typeface="Comic Sans MS" pitchFamily="66" charset="0"/>
              </a:rPr>
              <a:t/>
            </a:r>
            <a:br>
              <a:rPr lang="en-US" altLang="en-US" sz="3600" dirty="0" smtClean="0">
                <a:latin typeface="Comic Sans MS" pitchFamily="66" charset="0"/>
              </a:rPr>
            </a:br>
            <a:r>
              <a:rPr lang="en-US" altLang="en-US" sz="3600" dirty="0" smtClean="0">
                <a:latin typeface="Comic Sans MS" pitchFamily="66" charset="0"/>
              </a:rPr>
              <a:t>28</a:t>
            </a:r>
            <a:r>
              <a:rPr lang="en-US" altLang="en-US" sz="3600" baseline="30000" dirty="0" smtClean="0">
                <a:latin typeface="Comic Sans MS" pitchFamily="66" charset="0"/>
              </a:rPr>
              <a:t>th</a:t>
            </a:r>
            <a:r>
              <a:rPr lang="en-US" altLang="en-US" sz="3600" dirty="0" smtClean="0">
                <a:latin typeface="Comic Sans MS" pitchFamily="66" charset="0"/>
              </a:rPr>
              <a:t> </a:t>
            </a:r>
            <a:r>
              <a:rPr lang="en-US" altLang="en-US" sz="3600" dirty="0" smtClean="0">
                <a:latin typeface="Comic Sans MS" pitchFamily="66" charset="0"/>
              </a:rPr>
              <a:t>June </a:t>
            </a:r>
            <a:r>
              <a:rPr lang="en-US" altLang="en-US" sz="3600" dirty="0" smtClean="0">
                <a:latin typeface="Comic Sans MS" pitchFamily="66" charset="0"/>
              </a:rPr>
              <a:t>2022</a:t>
            </a:r>
            <a:r>
              <a:rPr lang="en-US" altLang="en-US" sz="3600" dirty="0">
                <a:latin typeface="Comic Sans MS" pitchFamily="66" charset="0"/>
              </a:rPr>
              <a:t/>
            </a:r>
            <a:br>
              <a:rPr lang="en-US" altLang="en-US" sz="3600" dirty="0">
                <a:latin typeface="Comic Sans MS" pitchFamily="66" charset="0"/>
              </a:rPr>
            </a:br>
            <a:endParaRPr lang="en-US" altLang="en-US" sz="3600" dirty="0" smtClean="0">
              <a:latin typeface="Comic Sans MS" pitchFamily="66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352" y="2312876"/>
            <a:ext cx="7772400" cy="1901500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GB" dirty="0" smtClean="0"/>
              <a:t>Consultation on the School Development Plan 2019 – </a:t>
            </a:r>
            <a:r>
              <a:rPr lang="en-GB" dirty="0" smtClean="0"/>
              <a:t>2022</a:t>
            </a:r>
            <a:endParaRPr lang="en-GB" dirty="0" smtClean="0"/>
          </a:p>
          <a:p>
            <a:pPr marL="457200" indent="-457200">
              <a:buFont typeface="Wingdings 2"/>
              <a:buAutoNum type="arabicParenBoth"/>
            </a:pPr>
            <a:r>
              <a:rPr lang="en-GB" dirty="0"/>
              <a:t>School Financial Budget  </a:t>
            </a:r>
            <a:r>
              <a:rPr lang="en-GB" dirty="0" smtClean="0"/>
              <a:t>2022 </a:t>
            </a:r>
            <a:r>
              <a:rPr lang="en-GB" dirty="0"/>
              <a:t>-</a:t>
            </a:r>
            <a:r>
              <a:rPr lang="en-GB" dirty="0" smtClean="0"/>
              <a:t>2023</a:t>
            </a:r>
            <a:endParaRPr lang="en-GB" dirty="0" smtClean="0"/>
          </a:p>
          <a:p>
            <a:pPr marL="457200" indent="-457200">
              <a:buAutoNum type="arabicParenBoth"/>
            </a:pPr>
            <a:r>
              <a:rPr lang="en-GB" dirty="0" smtClean="0"/>
              <a:t>Class </a:t>
            </a:r>
            <a:r>
              <a:rPr lang="en-GB" dirty="0" smtClean="0"/>
              <a:t>organisation </a:t>
            </a:r>
            <a:r>
              <a:rPr lang="en-GB" dirty="0" smtClean="0"/>
              <a:t>for Sept </a:t>
            </a:r>
            <a:r>
              <a:rPr lang="en-GB" dirty="0" smtClean="0"/>
              <a:t>2022 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/>
          </a:p>
        </p:txBody>
      </p:sp>
      <p:pic>
        <p:nvPicPr>
          <p:cNvPr id="4" name="Picture 2" descr="Free School Meals and Uniform News Story Imag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60232" y="5445224"/>
            <a:ext cx="2168240" cy="1084120"/>
          </a:xfrm>
          <a:prstGeom prst="cloudCallou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621" y="188641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There are four key drivers to school improvement </a:t>
            </a:r>
            <a:endParaRPr lang="en-GB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2060"/>
              </p:ext>
            </p:extLst>
          </p:nvPr>
        </p:nvGraphicFramePr>
        <p:xfrm>
          <a:off x="473620" y="1397000"/>
          <a:ext cx="8094824" cy="516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7412">
                  <a:extLst>
                    <a:ext uri="{9D8B030D-6E8A-4147-A177-3AD203B41FA5}">
                      <a16:colId xmlns:a16="http://schemas.microsoft.com/office/drawing/2014/main" val="1286527946"/>
                    </a:ext>
                  </a:extLst>
                </a:gridCol>
                <a:gridCol w="4047412">
                  <a:extLst>
                    <a:ext uri="{9D8B030D-6E8A-4147-A177-3AD203B41FA5}">
                      <a16:colId xmlns:a16="http://schemas.microsoft.com/office/drawing/2014/main" val="4185138194"/>
                    </a:ext>
                  </a:extLst>
                </a:gridCol>
              </a:tblGrid>
              <a:tr h="2847986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Child Centred Provision</a:t>
                      </a:r>
                      <a:r>
                        <a:rPr lang="en-GB" sz="1400" dirty="0" smtClean="0"/>
                        <a:t> </a:t>
                      </a:r>
                    </a:p>
                    <a:p>
                      <a:pPr lvl="0"/>
                      <a:r>
                        <a:rPr lang="en-GB" sz="1400" i="1" dirty="0" smtClean="0"/>
                        <a:t>Pastoral care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Child protection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SEN- interventions/support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Inclusion/diversity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Pupil involvement</a:t>
                      </a:r>
                      <a:endParaRPr lang="en-GB" sz="1400" dirty="0" smtClean="0"/>
                    </a:p>
                    <a:p>
                      <a:pPr lvl="0"/>
                      <a:r>
                        <a:rPr lang="en-GB" sz="1400" i="1" dirty="0" smtClean="0"/>
                        <a:t>Healthy school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Quality Teaching and Learning</a:t>
                      </a:r>
                    </a:p>
                    <a:p>
                      <a:r>
                        <a:rPr kumimoji="0"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 provision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Literacy and Numeracy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and Teaching strategies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Assessment/data analysis/use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Self-evaluation – teacher/whole school</a:t>
                      </a:r>
                      <a:endParaRPr kumimoji="0" lang="en-GB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122768"/>
                  </a:ext>
                </a:extLst>
              </a:tr>
              <a:tr h="2316362"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Leadership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school development plan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Professional Development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Curriculum leadership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management, including accommodation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Connected to the Local Community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Projects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Links with educational agencies</a:t>
                      </a:r>
                    </a:p>
                    <a:p>
                      <a:pPr lvl="0"/>
                      <a:r>
                        <a:rPr kumimoji="0" lang="en-GB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</a:t>
                      </a:r>
                      <a:r>
                        <a:rPr kumimoji="0" lang="en-GB" sz="14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bodies 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336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0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652"/>
            <a:ext cx="8229600" cy="85906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 smtClean="0"/>
              <a:t>What have we achieved in school ‘development’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3812"/>
          </a:xfrm>
        </p:spPr>
        <p:txBody>
          <a:bodyPr>
            <a:normAutofit/>
          </a:bodyPr>
          <a:lstStyle/>
          <a:p>
            <a:r>
              <a:rPr lang="en-GB" dirty="0" smtClean="0"/>
              <a:t>School Development </a:t>
            </a:r>
            <a:r>
              <a:rPr lang="en-GB" dirty="0"/>
              <a:t>P</a:t>
            </a:r>
            <a:r>
              <a:rPr lang="en-GB" dirty="0" smtClean="0"/>
              <a:t>lans have been </a:t>
            </a:r>
            <a:r>
              <a:rPr lang="en-GB" dirty="0" smtClean="0"/>
              <a:t>extended to school year 2022/23</a:t>
            </a:r>
            <a:r>
              <a:rPr lang="en-GB" dirty="0" smtClean="0"/>
              <a:t> </a:t>
            </a:r>
            <a:r>
              <a:rPr lang="en-GB" dirty="0" smtClean="0"/>
              <a:t>2021 </a:t>
            </a:r>
          </a:p>
          <a:p>
            <a:r>
              <a:rPr lang="en-GB" dirty="0" smtClean="0"/>
              <a:t>We have focused on </a:t>
            </a:r>
            <a:r>
              <a:rPr lang="en-GB" dirty="0" smtClean="0"/>
              <a:t>creating an enriching and welcoming learning environment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have analysed the gaps in learning and worked hard to bridge those gaps.</a:t>
            </a:r>
          </a:p>
          <a:p>
            <a:r>
              <a:rPr lang="en-GB" dirty="0" smtClean="0"/>
              <a:t>We </a:t>
            </a:r>
            <a:r>
              <a:rPr lang="en-GB" dirty="0" smtClean="0"/>
              <a:t>have engaged in </a:t>
            </a:r>
            <a:r>
              <a:rPr lang="en-GB" dirty="0" smtClean="0"/>
              <a:t>counselling support via the DENI </a:t>
            </a:r>
            <a:r>
              <a:rPr lang="en-GB" dirty="0"/>
              <a:t>H</a:t>
            </a:r>
            <a:r>
              <a:rPr lang="en-GB" dirty="0" smtClean="0"/>
              <a:t>appy </a:t>
            </a:r>
            <a:r>
              <a:rPr lang="en-GB" dirty="0"/>
              <a:t>H</a:t>
            </a:r>
            <a:r>
              <a:rPr lang="en-GB" dirty="0" smtClean="0"/>
              <a:t>ealthy Funding, this will continue next September,</a:t>
            </a:r>
            <a:r>
              <a:rPr lang="en-GB" dirty="0" smtClean="0"/>
              <a:t> </a:t>
            </a:r>
            <a:r>
              <a:rPr lang="en-GB" dirty="0" smtClean="0"/>
              <a:t>as DENI will extend funding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have begun the development of outplay resources and activities.</a:t>
            </a:r>
          </a:p>
          <a:p>
            <a:r>
              <a:rPr lang="en-GB" dirty="0" smtClean="0"/>
              <a:t>We have completed a full two year cycle of improvements in ICT.</a:t>
            </a:r>
          </a:p>
          <a:p>
            <a:r>
              <a:rPr lang="en-GB" dirty="0" smtClean="0"/>
              <a:t>We have piloted the Film for learning programme and will cascade this out across the school in September.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North Down Primary Principals'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1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Parental Questionnaire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84919"/>
            <a:ext cx="6347714" cy="4088297"/>
          </a:xfrm>
        </p:spPr>
        <p:txBody>
          <a:bodyPr>
            <a:normAutofit/>
          </a:bodyPr>
          <a:lstStyle/>
          <a:p>
            <a:r>
              <a:rPr lang="en-GB" dirty="0" smtClean="0"/>
              <a:t>We will plan for the next School </a:t>
            </a:r>
            <a:r>
              <a:rPr lang="en-GB" dirty="0" smtClean="0"/>
              <a:t>D</a:t>
            </a:r>
            <a:r>
              <a:rPr lang="en-GB" dirty="0" smtClean="0"/>
              <a:t>evelopment </a:t>
            </a:r>
            <a:r>
              <a:rPr lang="en-GB" dirty="0" smtClean="0"/>
              <a:t>P</a:t>
            </a:r>
            <a:r>
              <a:rPr lang="en-GB" dirty="0" smtClean="0"/>
              <a:t>lan,</a:t>
            </a:r>
            <a:r>
              <a:rPr lang="en-GB" dirty="0"/>
              <a:t> </a:t>
            </a:r>
            <a:r>
              <a:rPr lang="en-GB" dirty="0" smtClean="0"/>
              <a:t>2023- 2026, with consultation with all stakeholders, starting next term.</a:t>
            </a:r>
          </a:p>
          <a:p>
            <a:r>
              <a:rPr lang="en-GB" dirty="0" smtClean="0"/>
              <a:t>We will have a our P1  </a:t>
            </a:r>
            <a:r>
              <a:rPr lang="en-GB" dirty="0"/>
              <a:t>P</a:t>
            </a:r>
            <a:r>
              <a:rPr lang="en-GB" dirty="0" smtClean="0"/>
              <a:t>lay &amp; </a:t>
            </a:r>
            <a:r>
              <a:rPr lang="en-GB" dirty="0"/>
              <a:t>S</a:t>
            </a:r>
            <a:r>
              <a:rPr lang="en-GB" dirty="0" smtClean="0"/>
              <a:t>tay sessions.</a:t>
            </a:r>
          </a:p>
          <a:p>
            <a:r>
              <a:rPr lang="en-GB" dirty="0" smtClean="0"/>
              <a:t>We will have an ICT showcase event.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9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Situation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37" y="1275865"/>
            <a:ext cx="6347714" cy="3880773"/>
          </a:xfrm>
        </p:spPr>
        <p:txBody>
          <a:bodyPr>
            <a:normAutofit/>
          </a:bodyPr>
          <a:lstStyle/>
          <a:p>
            <a:r>
              <a:rPr lang="en-GB" dirty="0" smtClean="0"/>
              <a:t>After a </a:t>
            </a:r>
            <a:r>
              <a:rPr lang="en-GB" dirty="0" smtClean="0"/>
              <a:t>good intake </a:t>
            </a:r>
            <a:r>
              <a:rPr lang="en-GB" dirty="0" smtClean="0"/>
              <a:t>in </a:t>
            </a:r>
            <a:r>
              <a:rPr lang="en-GB" dirty="0" smtClean="0"/>
              <a:t>2021, </a:t>
            </a:r>
            <a:r>
              <a:rPr lang="en-GB" dirty="0" smtClean="0"/>
              <a:t>we </a:t>
            </a:r>
            <a:r>
              <a:rPr lang="en-GB" dirty="0" smtClean="0"/>
              <a:t>had a </a:t>
            </a:r>
            <a:r>
              <a:rPr lang="en-GB" dirty="0" smtClean="0"/>
              <a:t>strong uptake for P1 places for September.</a:t>
            </a:r>
          </a:p>
          <a:p>
            <a:r>
              <a:rPr lang="en-GB" dirty="0" smtClean="0"/>
              <a:t>Alongside, this we have had a significant uptake of places in </a:t>
            </a:r>
            <a:r>
              <a:rPr lang="en-GB" dirty="0" smtClean="0"/>
              <a:t>St. Patricks</a:t>
            </a:r>
            <a:r>
              <a:rPr lang="en-GB" dirty="0" smtClean="0"/>
              <a:t> in P2 to P7, over the past two years. 25 new children have joined the school!</a:t>
            </a:r>
          </a:p>
          <a:p>
            <a:r>
              <a:rPr lang="en-GB" dirty="0" smtClean="0"/>
              <a:t>We have a significant number of families, who have indicated that they wish to join our school community in September 2022.</a:t>
            </a:r>
          </a:p>
          <a:p>
            <a:r>
              <a:rPr lang="en-GB" dirty="0" smtClean="0"/>
              <a:t>These factors will all benefit the financial position of the school</a:t>
            </a:r>
            <a:endParaRPr lang="en-GB" dirty="0" smtClean="0"/>
          </a:p>
          <a:p>
            <a:r>
              <a:rPr lang="en-GB" dirty="0" smtClean="0"/>
              <a:t>We currently only have a few available places.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6008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84076"/>
          </a:xfrm>
        </p:spPr>
        <p:txBody>
          <a:bodyPr/>
          <a:lstStyle/>
          <a:p>
            <a:pPr algn="ctr"/>
            <a:r>
              <a:rPr lang="en-GB" sz="2800" dirty="0" smtClean="0"/>
              <a:t>Class Structures-  Sept </a:t>
            </a:r>
            <a:r>
              <a:rPr lang="en-GB" sz="2800" dirty="0" smtClean="0"/>
              <a:t>2022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9532" y="872716"/>
            <a:ext cx="8327268" cy="5904656"/>
          </a:xfrm>
        </p:spPr>
        <p:txBody>
          <a:bodyPr>
            <a:normAutofit fontScale="70000" lnSpcReduction="20000"/>
          </a:bodyPr>
          <a:lstStyle/>
          <a:p>
            <a:r>
              <a:rPr lang="en-GB" sz="2400" dirty="0" smtClean="0"/>
              <a:t>We </a:t>
            </a:r>
            <a:r>
              <a:rPr lang="en-GB" sz="2400" dirty="0" smtClean="0"/>
              <a:t>will have staff compliment of </a:t>
            </a:r>
            <a:r>
              <a:rPr lang="en-GB" sz="2400" dirty="0" smtClean="0"/>
              <a:t>11 </a:t>
            </a:r>
            <a:r>
              <a:rPr lang="en-GB" sz="2400" dirty="0" smtClean="0"/>
              <a:t>Teachers, 1 </a:t>
            </a:r>
            <a:r>
              <a:rPr lang="en-GB" sz="2400" dirty="0"/>
              <a:t>L</a:t>
            </a:r>
            <a:r>
              <a:rPr lang="en-GB" sz="2400" dirty="0" smtClean="0"/>
              <a:t>earning Support teachers and 7  </a:t>
            </a:r>
            <a:r>
              <a:rPr lang="en-GB" sz="2400" dirty="0" smtClean="0"/>
              <a:t>Teaching &amp;Classroom </a:t>
            </a:r>
            <a:r>
              <a:rPr lang="en-GB" sz="2400" dirty="0" smtClean="0"/>
              <a:t>Assistants and 3 Auxiliary </a:t>
            </a:r>
            <a:r>
              <a:rPr lang="en-GB" sz="2400" dirty="0" smtClean="0"/>
              <a:t>Staff.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 smtClean="0"/>
              <a:t>Governors have approved </a:t>
            </a:r>
            <a:r>
              <a:rPr lang="en-GB" sz="2400" dirty="0" smtClean="0"/>
              <a:t>operational </a:t>
            </a:r>
            <a:r>
              <a:rPr lang="en-GB" sz="2400" dirty="0" smtClean="0"/>
              <a:t>arrangements on the </a:t>
            </a:r>
            <a:r>
              <a:rPr lang="en-GB" sz="2400" dirty="0" smtClean="0"/>
              <a:t>13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June.</a:t>
            </a:r>
            <a:endParaRPr lang="en-GB" sz="2400" dirty="0" smtClean="0"/>
          </a:p>
          <a:p>
            <a:r>
              <a:rPr lang="en-GB" sz="2400" dirty="0" smtClean="0"/>
              <a:t>It is a necessity to have three  composite classes due to the financial constraints and </a:t>
            </a:r>
            <a:r>
              <a:rPr lang="en-GB" sz="2400" dirty="0" smtClean="0"/>
              <a:t>class </a:t>
            </a:r>
            <a:r>
              <a:rPr lang="en-GB" sz="2400" dirty="0" smtClean="0"/>
              <a:t>sizes for some year groups. </a:t>
            </a:r>
          </a:p>
          <a:p>
            <a:r>
              <a:rPr lang="en-GB" sz="2400" dirty="0" smtClean="0"/>
              <a:t>There are few changes to the staffing structure in </a:t>
            </a:r>
            <a:r>
              <a:rPr lang="en-GB" sz="2400" dirty="0" smtClean="0"/>
              <a:t>school. </a:t>
            </a:r>
            <a:endParaRPr lang="en-GB" sz="2400" dirty="0" smtClean="0"/>
          </a:p>
          <a:p>
            <a:r>
              <a:rPr lang="en-GB" sz="2400" dirty="0" smtClean="0"/>
              <a:t>There </a:t>
            </a:r>
            <a:r>
              <a:rPr lang="en-GB" sz="2400" dirty="0" smtClean="0"/>
              <a:t>are </a:t>
            </a:r>
            <a:r>
              <a:rPr lang="en-GB" sz="2400" dirty="0" smtClean="0"/>
              <a:t>two new appointments </a:t>
            </a:r>
            <a:r>
              <a:rPr lang="en-GB" sz="2400" dirty="0" smtClean="0"/>
              <a:t>1 </a:t>
            </a:r>
            <a:r>
              <a:rPr lang="en-GB" sz="2400" dirty="0" smtClean="0"/>
              <a:t>permanent and 1 </a:t>
            </a:r>
            <a:r>
              <a:rPr lang="en-GB" sz="2400" dirty="0"/>
              <a:t>T</a:t>
            </a:r>
            <a:r>
              <a:rPr lang="en-GB" sz="2400" dirty="0" smtClean="0"/>
              <a:t>emporary Variation in Contract, starting in </a:t>
            </a:r>
            <a:r>
              <a:rPr lang="en-GB" sz="2400" dirty="0" smtClean="0"/>
              <a:t>S</a:t>
            </a:r>
            <a:r>
              <a:rPr lang="en-GB" sz="2400" dirty="0" smtClean="0"/>
              <a:t>eptember. Mrs </a:t>
            </a:r>
            <a:r>
              <a:rPr lang="en-GB" sz="2400" dirty="0" err="1" smtClean="0"/>
              <a:t>Beegan</a:t>
            </a:r>
            <a:r>
              <a:rPr lang="en-GB" sz="2400" dirty="0" smtClean="0"/>
              <a:t> – full time appointment, in P2/3 and Miss N </a:t>
            </a:r>
            <a:r>
              <a:rPr lang="en-GB" sz="2400" dirty="0"/>
              <a:t>E</a:t>
            </a:r>
            <a:r>
              <a:rPr lang="en-GB" sz="2400" dirty="0" smtClean="0"/>
              <a:t>llis – part time- job share with Mrs </a:t>
            </a:r>
            <a:r>
              <a:rPr lang="en-GB" sz="2400" dirty="0" smtClean="0"/>
              <a:t>H</a:t>
            </a:r>
            <a:r>
              <a:rPr lang="en-GB" sz="2400" dirty="0" smtClean="0"/>
              <a:t>amill, in P3.</a:t>
            </a:r>
            <a:endParaRPr lang="en-GB" sz="2400" dirty="0" smtClean="0"/>
          </a:p>
          <a:p>
            <a:r>
              <a:rPr lang="en-GB" sz="2400" dirty="0" smtClean="0"/>
              <a:t>We </a:t>
            </a:r>
            <a:r>
              <a:rPr lang="en-GB" sz="2400" dirty="0" smtClean="0"/>
              <a:t>have used criteria to allocate class places for all classes from </a:t>
            </a:r>
            <a:r>
              <a:rPr lang="en-GB" sz="2400" dirty="0" smtClean="0"/>
              <a:t>P1- </a:t>
            </a:r>
            <a:r>
              <a:rPr lang="en-GB" sz="2400" dirty="0" smtClean="0"/>
              <a:t>P7.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Provisions for children with SEN and/or additional needs.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Age related- Date of Birth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Gender  balance were possible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Consideration of  all ability classes.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Friendships 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888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22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 smtClean="0"/>
              <a:t>St. Patricks </a:t>
            </a:r>
            <a:r>
              <a:rPr lang="en-GB" dirty="0" smtClean="0"/>
              <a:t>PS Holywood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074826"/>
              </p:ext>
            </p:extLst>
          </p:nvPr>
        </p:nvGraphicFramePr>
        <p:xfrm>
          <a:off x="457200" y="440664"/>
          <a:ext cx="8507287" cy="5965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2322">
                  <a:extLst>
                    <a:ext uri="{9D8B030D-6E8A-4147-A177-3AD203B41FA5}">
                      <a16:colId xmlns:a16="http://schemas.microsoft.com/office/drawing/2014/main" val="274631256"/>
                    </a:ext>
                  </a:extLst>
                </a:gridCol>
                <a:gridCol w="3055457">
                  <a:extLst>
                    <a:ext uri="{9D8B030D-6E8A-4147-A177-3AD203B41FA5}">
                      <a16:colId xmlns:a16="http://schemas.microsoft.com/office/drawing/2014/main" val="2575657111"/>
                    </a:ext>
                  </a:extLst>
                </a:gridCol>
                <a:gridCol w="2759508">
                  <a:extLst>
                    <a:ext uri="{9D8B030D-6E8A-4147-A177-3AD203B41FA5}">
                      <a16:colId xmlns:a16="http://schemas.microsoft.com/office/drawing/2014/main" val="3971695841"/>
                    </a:ext>
                  </a:extLst>
                </a:gridCol>
              </a:tblGrid>
              <a:tr h="411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</a:rPr>
                        <a:t>Class structures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</a:rPr>
                        <a:t>School Year 22/23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Teacher(s)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Area</a:t>
                      </a:r>
                      <a:r>
                        <a:rPr lang="en-GB" sz="1200" baseline="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of Responsibility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529484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P1A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</a:rPr>
                        <a:t>McSorley 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Music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24504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P1B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</a:rPr>
                        <a:t>O'Reilly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Maths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939554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P2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</a:rPr>
                        <a:t>TUNNEY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Foundation &amp;KS</a:t>
                      </a:r>
                      <a:r>
                        <a:rPr lang="en-GB" sz="1600" baseline="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 1 Leader 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763945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P2/3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GB" sz="2400" baseline="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dirty="0" err="1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Beegan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Eco-Council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819053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P3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 Hamill &amp;</a:t>
                      </a:r>
                      <a:r>
                        <a:rPr lang="en-GB" sz="2400" baseline="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N Ellis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SENCO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950001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P4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L</a:t>
                      </a:r>
                      <a:r>
                        <a:rPr lang="en-GB" sz="2400" baseline="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 Coyle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Shared</a:t>
                      </a:r>
                      <a:r>
                        <a:rPr lang="en-GB" sz="1600" baseline="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Education</a:t>
                      </a:r>
                      <a:endParaRPr lang="en-GB" sz="16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9972159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P4/5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S</a:t>
                      </a:r>
                      <a:r>
                        <a:rPr lang="en-GB" sz="2400" baseline="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 O’Reilly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Literacy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414238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P5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T</a:t>
                      </a:r>
                      <a:r>
                        <a:rPr lang="en-GB" sz="2400" baseline="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 Orr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ICT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955192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P6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</a:rPr>
                        <a:t>M Sherlock</a:t>
                      </a:r>
                      <a:endParaRPr lang="en-GB" sz="24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Vice-Principal</a:t>
                      </a:r>
                      <a:r>
                        <a:rPr lang="en-GB" sz="2400" baseline="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028018"/>
                  </a:ext>
                </a:extLst>
              </a:tr>
              <a:tr h="517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P6/7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Mc Keogh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Student</a:t>
                      </a:r>
                      <a:r>
                        <a:rPr lang="en-GB" sz="2400" baseline="0" dirty="0" smtClean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</a:rPr>
                        <a:t> Council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0568051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P7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K O’Neill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729792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</a:rPr>
                        <a:t>SEN Teacher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C</a:t>
                      </a:r>
                      <a:r>
                        <a:rPr lang="en-GB" sz="2400" baseline="0" dirty="0" smtClean="0">
                          <a:effectLst/>
                          <a:latin typeface="Comic Sans MS" panose="030F0702030302020204" pitchFamily="66" charset="0"/>
                          <a:ea typeface="+mn-ea"/>
                        </a:rPr>
                        <a:t> Mc Quaid </a:t>
                      </a:r>
                      <a:endParaRPr lang="en-GB" sz="2400" dirty="0" smtClean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</a:rPr>
                        <a:t>RE,</a:t>
                      </a:r>
                      <a:r>
                        <a:rPr lang="en-GB" sz="1800" baseline="0" dirty="0" smtClean="0">
                          <a:effectLst/>
                          <a:latin typeface="Comic Sans MS" panose="030F0702030302020204" pitchFamily="66" charset="0"/>
                        </a:rPr>
                        <a:t> RSE &amp; PDMU</a:t>
                      </a: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9144208"/>
                  </a:ext>
                </a:extLst>
              </a:tr>
              <a:tr h="419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omic Sans MS" panose="030F0702030302020204" pitchFamily="66" charset="0"/>
                        </a:rPr>
                        <a:t>Principal 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omic Sans MS" panose="030F0702030302020204" pitchFamily="66" charset="0"/>
                        </a:rPr>
                        <a:t>C O’Neill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456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752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368660"/>
            <a:ext cx="7772400" cy="1188132"/>
          </a:xfrm>
        </p:spPr>
        <p:txBody>
          <a:bodyPr>
            <a:normAutofit/>
          </a:bodyPr>
          <a:lstStyle/>
          <a:p>
            <a:r>
              <a:rPr lang="en-GB" dirty="0" smtClean="0"/>
              <a:t>Thank you for your support</a:t>
            </a:r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678052" cy="246414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Thank you for your support </a:t>
            </a:r>
            <a:r>
              <a:rPr lang="en-GB" dirty="0" smtClean="0"/>
              <a:t>and understanding throughout this difficult time. I hope our normal school operations will be firmly established in September.</a:t>
            </a:r>
            <a:endParaRPr lang="en-GB" dirty="0" smtClean="0"/>
          </a:p>
          <a:p>
            <a:r>
              <a:rPr lang="en-GB" dirty="0" smtClean="0"/>
              <a:t>Have a great summer holiday &amp; we look forward to seeing you all again on </a:t>
            </a:r>
            <a:r>
              <a:rPr lang="en-GB" dirty="0" smtClean="0"/>
              <a:t>Tuesday 30th August.</a:t>
            </a:r>
          </a:p>
          <a:p>
            <a:r>
              <a:rPr lang="en-GB" dirty="0" smtClean="0"/>
              <a:t>Please note there will be no school dinners on Tues 30</a:t>
            </a:r>
            <a:r>
              <a:rPr lang="en-GB" baseline="30000" dirty="0" smtClean="0"/>
              <a:t>th</a:t>
            </a:r>
            <a:r>
              <a:rPr lang="en-GB" dirty="0" smtClean="0"/>
              <a:t>- Wed31st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 O’Neill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8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</TotalTime>
  <Words>669</Words>
  <Application>Microsoft Office PowerPoint</Application>
  <PresentationFormat>On-screen Show (4:3)</PresentationFormat>
  <Paragraphs>118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Trebuchet MS</vt:lpstr>
      <vt:lpstr>Wingdings 2</vt:lpstr>
      <vt:lpstr>Wingdings 3</vt:lpstr>
      <vt:lpstr>Facet</vt:lpstr>
      <vt:lpstr>Update on school development 28th June 2022 </vt:lpstr>
      <vt:lpstr>There are four key drivers to school improvement </vt:lpstr>
      <vt:lpstr>What have we achieved in school ‘development’ </vt:lpstr>
      <vt:lpstr>Parental Questionnaire</vt:lpstr>
      <vt:lpstr>Financial Situation </vt:lpstr>
      <vt:lpstr>Class Structures-  Sept 2022</vt:lpstr>
      <vt:lpstr>PowerPoint Presentation</vt:lpstr>
      <vt:lpstr>Thank you for your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Waves Template</dc:title>
  <dc:creator>Presentation Magazine</dc:creator>
  <cp:lastModifiedBy>C O'NEILL</cp:lastModifiedBy>
  <cp:revision>143</cp:revision>
  <cp:lastPrinted>2016-05-04T14:48:36Z</cp:lastPrinted>
  <dcterms:modified xsi:type="dcterms:W3CDTF">2022-06-28T12:22:50Z</dcterms:modified>
</cp:coreProperties>
</file>