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2" r:id="rId6"/>
    <p:sldId id="263" r:id="rId7"/>
    <p:sldId id="264" r:id="rId8"/>
    <p:sldId id="265" r:id="rId9"/>
    <p:sldId id="266" r:id="rId10"/>
    <p:sldId id="267" r:id="rId11"/>
    <p:sldId id="268" r:id="rId12"/>
    <p:sldId id="269" r:id="rId13"/>
    <p:sldId id="271" r:id="rId14"/>
    <p:sldId id="27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8F4E16-2C1E-AFFD-0B5B-1836D0BC1ABF}" v="548" dt="2021-09-21T14:59:40.5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0" autoAdjust="0"/>
    <p:restoredTop sz="94660"/>
  </p:normalViewPr>
  <p:slideViewPr>
    <p:cSldViewPr snapToGrid="0">
      <p:cViewPr varScale="1">
        <p:scale>
          <a:sx n="115" d="100"/>
          <a:sy n="115" d="100"/>
        </p:scale>
        <p:origin x="43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 O'Reilly" userId="S::soreilly889@c2ken.net::f1478df7-958c-4d46-bd77-77eec6eac625" providerId="AD" clId="Web-{DE8F4E16-2C1E-AFFD-0B5B-1836D0BC1ABF}"/>
    <pc:docChg chg="modSld">
      <pc:chgData name="S O'Reilly" userId="S::soreilly889@c2ken.net::f1478df7-958c-4d46-bd77-77eec6eac625" providerId="AD" clId="Web-{DE8F4E16-2C1E-AFFD-0B5B-1836D0BC1ABF}" dt="2021-09-21T14:59:40.577" v="294" actId="20577"/>
      <pc:docMkLst>
        <pc:docMk/>
      </pc:docMkLst>
      <pc:sldChg chg="modSp">
        <pc:chgData name="S O'Reilly" userId="S::soreilly889@c2ken.net::f1478df7-958c-4d46-bd77-77eec6eac625" providerId="AD" clId="Web-{DE8F4E16-2C1E-AFFD-0B5B-1836D0BC1ABF}" dt="2021-09-21T14:50:48.205" v="63" actId="20577"/>
        <pc:sldMkLst>
          <pc:docMk/>
          <pc:sldMk cId="231715563" sldId="258"/>
        </pc:sldMkLst>
        <pc:spChg chg="mod">
          <ac:chgData name="S O'Reilly" userId="S::soreilly889@c2ken.net::f1478df7-958c-4d46-bd77-77eec6eac625" providerId="AD" clId="Web-{DE8F4E16-2C1E-AFFD-0B5B-1836D0BC1ABF}" dt="2021-09-21T14:49:59.735" v="61" actId="20577"/>
          <ac:spMkLst>
            <pc:docMk/>
            <pc:sldMk cId="231715563" sldId="258"/>
            <ac:spMk id="5" creationId="{F6189489-28DD-4C84-9ED3-22C881FF0781}"/>
          </ac:spMkLst>
        </pc:spChg>
        <pc:spChg chg="mod">
          <ac:chgData name="S O'Reilly" userId="S::soreilly889@c2ken.net::f1478df7-958c-4d46-bd77-77eec6eac625" providerId="AD" clId="Web-{DE8F4E16-2C1E-AFFD-0B5B-1836D0BC1ABF}" dt="2021-09-21T14:50:48.205" v="63" actId="20577"/>
          <ac:spMkLst>
            <pc:docMk/>
            <pc:sldMk cId="231715563" sldId="258"/>
            <ac:spMk id="13" creationId="{E69307E2-22E4-4FF4-A168-859162E037AD}"/>
          </ac:spMkLst>
        </pc:spChg>
      </pc:sldChg>
      <pc:sldChg chg="modSp">
        <pc:chgData name="S O'Reilly" userId="S::soreilly889@c2ken.net::f1478df7-958c-4d46-bd77-77eec6eac625" providerId="AD" clId="Web-{DE8F4E16-2C1E-AFFD-0B5B-1836D0BC1ABF}" dt="2021-09-21T14:52:42.677" v="111" actId="20577"/>
        <pc:sldMkLst>
          <pc:docMk/>
          <pc:sldMk cId="2688427728" sldId="259"/>
        </pc:sldMkLst>
        <pc:spChg chg="mod">
          <ac:chgData name="S O'Reilly" userId="S::soreilly889@c2ken.net::f1478df7-958c-4d46-bd77-77eec6eac625" providerId="AD" clId="Web-{DE8F4E16-2C1E-AFFD-0B5B-1836D0BC1ABF}" dt="2021-09-21T14:52:42.677" v="111" actId="20577"/>
          <ac:spMkLst>
            <pc:docMk/>
            <pc:sldMk cId="2688427728" sldId="259"/>
            <ac:spMk id="11" creationId="{BF2C6962-6CE6-48F7-9429-95CAA2702DF8}"/>
          </ac:spMkLst>
        </pc:spChg>
      </pc:sldChg>
      <pc:sldChg chg="modSp">
        <pc:chgData name="S O'Reilly" userId="S::soreilly889@c2ken.net::f1478df7-958c-4d46-bd77-77eec6eac625" providerId="AD" clId="Web-{DE8F4E16-2C1E-AFFD-0B5B-1836D0BC1ABF}" dt="2021-09-21T14:53:13.396" v="125" actId="20577"/>
        <pc:sldMkLst>
          <pc:docMk/>
          <pc:sldMk cId="712688965" sldId="260"/>
        </pc:sldMkLst>
        <pc:spChg chg="mod">
          <ac:chgData name="S O'Reilly" userId="S::soreilly889@c2ken.net::f1478df7-958c-4d46-bd77-77eec6eac625" providerId="AD" clId="Web-{DE8F4E16-2C1E-AFFD-0B5B-1836D0BC1ABF}" dt="2021-09-21T14:53:13.396" v="125" actId="20577"/>
          <ac:spMkLst>
            <pc:docMk/>
            <pc:sldMk cId="712688965" sldId="260"/>
            <ac:spMk id="4" creationId="{5C6F4618-98C5-43BE-80FE-319C5DF6DB12}"/>
          </ac:spMkLst>
        </pc:spChg>
      </pc:sldChg>
      <pc:sldChg chg="modSp">
        <pc:chgData name="S O'Reilly" userId="S::soreilly889@c2ken.net::f1478df7-958c-4d46-bd77-77eec6eac625" providerId="AD" clId="Web-{DE8F4E16-2C1E-AFFD-0B5B-1836D0BC1ABF}" dt="2021-09-21T14:53:29.350" v="128" actId="20577"/>
        <pc:sldMkLst>
          <pc:docMk/>
          <pc:sldMk cId="3407697336" sldId="263"/>
        </pc:sldMkLst>
        <pc:spChg chg="mod">
          <ac:chgData name="S O'Reilly" userId="S::soreilly889@c2ken.net::f1478df7-958c-4d46-bd77-77eec6eac625" providerId="AD" clId="Web-{DE8F4E16-2C1E-AFFD-0B5B-1836D0BC1ABF}" dt="2021-09-21T14:53:29.350" v="128" actId="20577"/>
          <ac:spMkLst>
            <pc:docMk/>
            <pc:sldMk cId="3407697336" sldId="263"/>
            <ac:spMk id="5" creationId="{E654DD3C-C181-4DC2-9C31-CAAB43CAC297}"/>
          </ac:spMkLst>
        </pc:spChg>
      </pc:sldChg>
      <pc:sldChg chg="modSp">
        <pc:chgData name="S O'Reilly" userId="S::soreilly889@c2ken.net::f1478df7-958c-4d46-bd77-77eec6eac625" providerId="AD" clId="Web-{DE8F4E16-2C1E-AFFD-0B5B-1836D0BC1ABF}" dt="2021-09-21T14:53:58.944" v="131" actId="20577"/>
        <pc:sldMkLst>
          <pc:docMk/>
          <pc:sldMk cId="2206046353" sldId="264"/>
        </pc:sldMkLst>
        <pc:spChg chg="mod">
          <ac:chgData name="S O'Reilly" userId="S::soreilly889@c2ken.net::f1478df7-958c-4d46-bd77-77eec6eac625" providerId="AD" clId="Web-{DE8F4E16-2C1E-AFFD-0B5B-1836D0BC1ABF}" dt="2021-09-21T14:53:58.944" v="131" actId="20577"/>
          <ac:spMkLst>
            <pc:docMk/>
            <pc:sldMk cId="2206046353" sldId="264"/>
            <ac:spMk id="7" creationId="{22425C94-69F3-4361-AAEA-B3060903405F}"/>
          </ac:spMkLst>
        </pc:spChg>
      </pc:sldChg>
      <pc:sldChg chg="modSp">
        <pc:chgData name="S O'Reilly" userId="S::soreilly889@c2ken.net::f1478df7-958c-4d46-bd77-77eec6eac625" providerId="AD" clId="Web-{DE8F4E16-2C1E-AFFD-0B5B-1836D0BC1ABF}" dt="2021-09-21T14:57:01.339" v="208" actId="20577"/>
        <pc:sldMkLst>
          <pc:docMk/>
          <pc:sldMk cId="3874084515" sldId="268"/>
        </pc:sldMkLst>
        <pc:spChg chg="mod">
          <ac:chgData name="S O'Reilly" userId="S::soreilly889@c2ken.net::f1478df7-958c-4d46-bd77-77eec6eac625" providerId="AD" clId="Web-{DE8F4E16-2C1E-AFFD-0B5B-1836D0BC1ABF}" dt="2021-09-21T14:56:25.401" v="178" actId="20577"/>
          <ac:spMkLst>
            <pc:docMk/>
            <pc:sldMk cId="3874084515" sldId="268"/>
            <ac:spMk id="5" creationId="{88215B2F-B7AD-4109-A011-08759550B19B}"/>
          </ac:spMkLst>
        </pc:spChg>
        <pc:spChg chg="mod">
          <ac:chgData name="S O'Reilly" userId="S::soreilly889@c2ken.net::f1478df7-958c-4d46-bd77-77eec6eac625" providerId="AD" clId="Web-{DE8F4E16-2C1E-AFFD-0B5B-1836D0BC1ABF}" dt="2021-09-21T14:57:01.339" v="208" actId="20577"/>
          <ac:spMkLst>
            <pc:docMk/>
            <pc:sldMk cId="3874084515" sldId="268"/>
            <ac:spMk id="6" creationId="{1151F8B0-BC38-4B96-B7E9-94A4E1D4B7D7}"/>
          </ac:spMkLst>
        </pc:spChg>
      </pc:sldChg>
      <pc:sldChg chg="modSp">
        <pc:chgData name="S O'Reilly" userId="S::soreilly889@c2ken.net::f1478df7-958c-4d46-bd77-77eec6eac625" providerId="AD" clId="Web-{DE8F4E16-2C1E-AFFD-0B5B-1836D0BC1ABF}" dt="2021-09-21T14:58:14.153" v="238" actId="20577"/>
        <pc:sldMkLst>
          <pc:docMk/>
          <pc:sldMk cId="4200947740" sldId="269"/>
        </pc:sldMkLst>
        <pc:spChg chg="mod">
          <ac:chgData name="S O'Reilly" userId="S::soreilly889@c2ken.net::f1478df7-958c-4d46-bd77-77eec6eac625" providerId="AD" clId="Web-{DE8F4E16-2C1E-AFFD-0B5B-1836D0BC1ABF}" dt="2021-09-21T14:57:53.872" v="225" actId="20577"/>
          <ac:spMkLst>
            <pc:docMk/>
            <pc:sldMk cId="4200947740" sldId="269"/>
            <ac:spMk id="4" creationId="{FD9DB94F-E962-4C31-95D4-397906A61A35}"/>
          </ac:spMkLst>
        </pc:spChg>
        <pc:spChg chg="mod">
          <ac:chgData name="S O'Reilly" userId="S::soreilly889@c2ken.net::f1478df7-958c-4d46-bd77-77eec6eac625" providerId="AD" clId="Web-{DE8F4E16-2C1E-AFFD-0B5B-1836D0BC1ABF}" dt="2021-09-21T14:58:14.153" v="238" actId="20577"/>
          <ac:spMkLst>
            <pc:docMk/>
            <pc:sldMk cId="4200947740" sldId="269"/>
            <ac:spMk id="5" creationId="{7F27DC4E-514C-45AA-B47E-948CDF8BF3B9}"/>
          </ac:spMkLst>
        </pc:spChg>
      </pc:sldChg>
      <pc:sldChg chg="modSp">
        <pc:chgData name="S O'Reilly" userId="S::soreilly889@c2ken.net::f1478df7-958c-4d46-bd77-77eec6eac625" providerId="AD" clId="Web-{DE8F4E16-2C1E-AFFD-0B5B-1836D0BC1ABF}" dt="2021-09-21T14:59:40.577" v="294" actId="20577"/>
        <pc:sldMkLst>
          <pc:docMk/>
          <pc:sldMk cId="2472490324" sldId="272"/>
        </pc:sldMkLst>
        <pc:spChg chg="mod">
          <ac:chgData name="S O'Reilly" userId="S::soreilly889@c2ken.net::f1478df7-958c-4d46-bd77-77eec6eac625" providerId="AD" clId="Web-{DE8F4E16-2C1E-AFFD-0B5B-1836D0BC1ABF}" dt="2021-09-21T14:59:40.577" v="294" actId="20577"/>
          <ac:spMkLst>
            <pc:docMk/>
            <pc:sldMk cId="2472490324" sldId="272"/>
            <ac:spMk id="5" creationId="{883718FF-7A06-48DA-9B7A-B836D8C73B6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EC722-1742-4E51-AC01-8D5EC2D6B2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444966F-71DA-4766-B23C-D3D5DBD062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DB14070-BA73-4892-A466-AC8CD602BA5B}"/>
              </a:ext>
            </a:extLst>
          </p:cNvPr>
          <p:cNvSpPr>
            <a:spLocks noGrp="1"/>
          </p:cNvSpPr>
          <p:nvPr>
            <p:ph type="dt" sz="half" idx="10"/>
          </p:nvPr>
        </p:nvSpPr>
        <p:spPr/>
        <p:txBody>
          <a:bodyPr/>
          <a:lstStyle/>
          <a:p>
            <a:fld id="{58067594-BECD-43D0-9610-7475B2257AD6}" type="datetimeFigureOut">
              <a:rPr lang="en-GB" smtClean="0"/>
              <a:t>24/09/2021</a:t>
            </a:fld>
            <a:endParaRPr lang="en-GB" dirty="0"/>
          </a:p>
        </p:txBody>
      </p:sp>
      <p:sp>
        <p:nvSpPr>
          <p:cNvPr id="5" name="Footer Placeholder 4">
            <a:extLst>
              <a:ext uri="{FF2B5EF4-FFF2-40B4-BE49-F238E27FC236}">
                <a16:creationId xmlns:a16="http://schemas.microsoft.com/office/drawing/2014/main" id="{04E3EE3F-2735-45D8-98FA-1671A175DB4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D6C159B-AC5C-4A2B-8EBA-5BFEC286CD44}"/>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53505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26765-88DC-45C1-A094-E23E1DDF8C0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2801FFD-C20C-45F5-8041-37209E4853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69667A-D8BB-41E1-BAC0-635C0CF97934}"/>
              </a:ext>
            </a:extLst>
          </p:cNvPr>
          <p:cNvSpPr>
            <a:spLocks noGrp="1"/>
          </p:cNvSpPr>
          <p:nvPr>
            <p:ph type="dt" sz="half" idx="10"/>
          </p:nvPr>
        </p:nvSpPr>
        <p:spPr/>
        <p:txBody>
          <a:bodyPr/>
          <a:lstStyle/>
          <a:p>
            <a:fld id="{58067594-BECD-43D0-9610-7475B2257AD6}" type="datetimeFigureOut">
              <a:rPr lang="en-GB" smtClean="0"/>
              <a:t>24/09/2021</a:t>
            </a:fld>
            <a:endParaRPr lang="en-GB" dirty="0"/>
          </a:p>
        </p:txBody>
      </p:sp>
      <p:sp>
        <p:nvSpPr>
          <p:cNvPr id="5" name="Footer Placeholder 4">
            <a:extLst>
              <a:ext uri="{FF2B5EF4-FFF2-40B4-BE49-F238E27FC236}">
                <a16:creationId xmlns:a16="http://schemas.microsoft.com/office/drawing/2014/main" id="{904433F9-73D8-456B-91E8-4C80B620E9B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8245BB9-6CEA-4D63-A2B1-6D7F43011504}"/>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2842841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551D72-9EBC-4B44-A99B-F8F89B202EA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B18AADC-7EE7-49E2-9E02-3171FBDCE2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5B6498A-DD4D-4FA9-A31C-CB5F2522434C}"/>
              </a:ext>
            </a:extLst>
          </p:cNvPr>
          <p:cNvSpPr>
            <a:spLocks noGrp="1"/>
          </p:cNvSpPr>
          <p:nvPr>
            <p:ph type="dt" sz="half" idx="10"/>
          </p:nvPr>
        </p:nvSpPr>
        <p:spPr/>
        <p:txBody>
          <a:bodyPr/>
          <a:lstStyle/>
          <a:p>
            <a:fld id="{58067594-BECD-43D0-9610-7475B2257AD6}" type="datetimeFigureOut">
              <a:rPr lang="en-GB" smtClean="0"/>
              <a:t>24/09/2021</a:t>
            </a:fld>
            <a:endParaRPr lang="en-GB" dirty="0"/>
          </a:p>
        </p:txBody>
      </p:sp>
      <p:sp>
        <p:nvSpPr>
          <p:cNvPr id="5" name="Footer Placeholder 4">
            <a:extLst>
              <a:ext uri="{FF2B5EF4-FFF2-40B4-BE49-F238E27FC236}">
                <a16:creationId xmlns:a16="http://schemas.microsoft.com/office/drawing/2014/main" id="{807BAC81-E7FF-4349-A425-F5D229DF8FF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45F35DA-5C6B-4A42-B2FC-C3523E7850B0}"/>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1499703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92A5E-8248-401B-B001-9C3615EA9D1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69B4F48-86A2-4E02-BDB8-46F358C335C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A6ACCA1-91CF-49EB-8867-5770FF176F4B}"/>
              </a:ext>
            </a:extLst>
          </p:cNvPr>
          <p:cNvSpPr>
            <a:spLocks noGrp="1"/>
          </p:cNvSpPr>
          <p:nvPr>
            <p:ph type="dt" sz="half" idx="10"/>
          </p:nvPr>
        </p:nvSpPr>
        <p:spPr/>
        <p:txBody>
          <a:bodyPr/>
          <a:lstStyle/>
          <a:p>
            <a:fld id="{58067594-BECD-43D0-9610-7475B2257AD6}" type="datetimeFigureOut">
              <a:rPr lang="en-GB" smtClean="0"/>
              <a:t>24/09/2021</a:t>
            </a:fld>
            <a:endParaRPr lang="en-GB" dirty="0"/>
          </a:p>
        </p:txBody>
      </p:sp>
      <p:sp>
        <p:nvSpPr>
          <p:cNvPr id="5" name="Footer Placeholder 4">
            <a:extLst>
              <a:ext uri="{FF2B5EF4-FFF2-40B4-BE49-F238E27FC236}">
                <a16:creationId xmlns:a16="http://schemas.microsoft.com/office/drawing/2014/main" id="{762BA71A-818C-4E10-B181-78263C14F53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0E91DC6-A192-4D09-A8C7-B4D5756FA97A}"/>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3619433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C798E-37AE-4DD6-B7BE-31C0E2CFE3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755ED1B-130B-4C5F-873E-416015A159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EC5B15-43BE-4A8F-B3F9-376DC44F6DA3}"/>
              </a:ext>
            </a:extLst>
          </p:cNvPr>
          <p:cNvSpPr>
            <a:spLocks noGrp="1"/>
          </p:cNvSpPr>
          <p:nvPr>
            <p:ph type="dt" sz="half" idx="10"/>
          </p:nvPr>
        </p:nvSpPr>
        <p:spPr/>
        <p:txBody>
          <a:bodyPr/>
          <a:lstStyle/>
          <a:p>
            <a:fld id="{58067594-BECD-43D0-9610-7475B2257AD6}" type="datetimeFigureOut">
              <a:rPr lang="en-GB" smtClean="0"/>
              <a:t>24/09/2021</a:t>
            </a:fld>
            <a:endParaRPr lang="en-GB" dirty="0"/>
          </a:p>
        </p:txBody>
      </p:sp>
      <p:sp>
        <p:nvSpPr>
          <p:cNvPr id="5" name="Footer Placeholder 4">
            <a:extLst>
              <a:ext uri="{FF2B5EF4-FFF2-40B4-BE49-F238E27FC236}">
                <a16:creationId xmlns:a16="http://schemas.microsoft.com/office/drawing/2014/main" id="{20A1EF7B-82A6-46D7-905A-EE4A06A3DB7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7DA2E98-F396-46CF-91BC-B63B302C16D3}"/>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3567520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2EA42-3524-486F-80B4-65B7612DF94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DFBD923-3E5E-4EDF-AF28-C91FA816960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7A30B7D-1F7D-4B3E-A779-9EAA58D0C51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03B7248-1904-45EF-A1C6-06A45B19A7D9}"/>
              </a:ext>
            </a:extLst>
          </p:cNvPr>
          <p:cNvSpPr>
            <a:spLocks noGrp="1"/>
          </p:cNvSpPr>
          <p:nvPr>
            <p:ph type="dt" sz="half" idx="10"/>
          </p:nvPr>
        </p:nvSpPr>
        <p:spPr/>
        <p:txBody>
          <a:bodyPr/>
          <a:lstStyle/>
          <a:p>
            <a:fld id="{58067594-BECD-43D0-9610-7475B2257AD6}" type="datetimeFigureOut">
              <a:rPr lang="en-GB" smtClean="0"/>
              <a:t>24/09/2021</a:t>
            </a:fld>
            <a:endParaRPr lang="en-GB" dirty="0"/>
          </a:p>
        </p:txBody>
      </p:sp>
      <p:sp>
        <p:nvSpPr>
          <p:cNvPr id="6" name="Footer Placeholder 5">
            <a:extLst>
              <a:ext uri="{FF2B5EF4-FFF2-40B4-BE49-F238E27FC236}">
                <a16:creationId xmlns:a16="http://schemas.microsoft.com/office/drawing/2014/main" id="{18F81B7B-7437-440C-841A-FF3A3685BFCE}"/>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5796AC82-943E-4F3A-A9A1-CAD3FB076110}"/>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931304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0D7C9-F255-4227-A8CD-AE674AB8E72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5F8622D-5182-4E71-A11D-EF5068E4A2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D67651B-A2F6-468B-9E3A-B1A45F4AB8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C6358A6-2400-43C0-80B9-6B911366E2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E2D151-2994-405A-B554-79E1F52BB6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436A6E8-B5FD-4D83-ACD9-140B43599933}"/>
              </a:ext>
            </a:extLst>
          </p:cNvPr>
          <p:cNvSpPr>
            <a:spLocks noGrp="1"/>
          </p:cNvSpPr>
          <p:nvPr>
            <p:ph type="dt" sz="half" idx="10"/>
          </p:nvPr>
        </p:nvSpPr>
        <p:spPr/>
        <p:txBody>
          <a:bodyPr/>
          <a:lstStyle/>
          <a:p>
            <a:fld id="{58067594-BECD-43D0-9610-7475B2257AD6}" type="datetimeFigureOut">
              <a:rPr lang="en-GB" smtClean="0"/>
              <a:t>24/09/2021</a:t>
            </a:fld>
            <a:endParaRPr lang="en-GB" dirty="0"/>
          </a:p>
        </p:txBody>
      </p:sp>
      <p:sp>
        <p:nvSpPr>
          <p:cNvPr id="8" name="Footer Placeholder 7">
            <a:extLst>
              <a:ext uri="{FF2B5EF4-FFF2-40B4-BE49-F238E27FC236}">
                <a16:creationId xmlns:a16="http://schemas.microsoft.com/office/drawing/2014/main" id="{0431DEE8-1B52-4D0B-892F-D01C72E7D08E}"/>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719B185C-C8BD-4061-9149-F51BC304420A}"/>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289009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503B0-5E05-461B-BF06-55F7F108773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17D8370-5E09-40CB-B3EB-FCC798902660}"/>
              </a:ext>
            </a:extLst>
          </p:cNvPr>
          <p:cNvSpPr>
            <a:spLocks noGrp="1"/>
          </p:cNvSpPr>
          <p:nvPr>
            <p:ph type="dt" sz="half" idx="10"/>
          </p:nvPr>
        </p:nvSpPr>
        <p:spPr/>
        <p:txBody>
          <a:bodyPr/>
          <a:lstStyle/>
          <a:p>
            <a:fld id="{58067594-BECD-43D0-9610-7475B2257AD6}" type="datetimeFigureOut">
              <a:rPr lang="en-GB" smtClean="0"/>
              <a:t>24/09/2021</a:t>
            </a:fld>
            <a:endParaRPr lang="en-GB" dirty="0"/>
          </a:p>
        </p:txBody>
      </p:sp>
      <p:sp>
        <p:nvSpPr>
          <p:cNvPr id="4" name="Footer Placeholder 3">
            <a:extLst>
              <a:ext uri="{FF2B5EF4-FFF2-40B4-BE49-F238E27FC236}">
                <a16:creationId xmlns:a16="http://schemas.microsoft.com/office/drawing/2014/main" id="{ADC9DBDF-1A3A-4585-AD55-1400B898AD3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806E7458-6106-4E2F-88C4-9199F6905F7F}"/>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327558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41D0FF-0EE2-43BA-8D62-F28A28C89675}"/>
              </a:ext>
            </a:extLst>
          </p:cNvPr>
          <p:cNvSpPr>
            <a:spLocks noGrp="1"/>
          </p:cNvSpPr>
          <p:nvPr>
            <p:ph type="dt" sz="half" idx="10"/>
          </p:nvPr>
        </p:nvSpPr>
        <p:spPr/>
        <p:txBody>
          <a:bodyPr/>
          <a:lstStyle/>
          <a:p>
            <a:fld id="{58067594-BECD-43D0-9610-7475B2257AD6}" type="datetimeFigureOut">
              <a:rPr lang="en-GB" smtClean="0"/>
              <a:t>24/09/2021</a:t>
            </a:fld>
            <a:endParaRPr lang="en-GB" dirty="0"/>
          </a:p>
        </p:txBody>
      </p:sp>
      <p:sp>
        <p:nvSpPr>
          <p:cNvPr id="3" name="Footer Placeholder 2">
            <a:extLst>
              <a:ext uri="{FF2B5EF4-FFF2-40B4-BE49-F238E27FC236}">
                <a16:creationId xmlns:a16="http://schemas.microsoft.com/office/drawing/2014/main" id="{DC53E8B6-7553-4E50-9B28-EFA458FC3020}"/>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0042A61E-D233-4FF7-9013-00481D02C863}"/>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157134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12D6F-4E3A-44AE-B872-8213704D18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17EE4BB-F742-49D9-AD68-1D92349288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E56680C-49DC-455C-97D7-42EE901BBF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2D4081-EBE8-4CD9-A636-A2542958379F}"/>
              </a:ext>
            </a:extLst>
          </p:cNvPr>
          <p:cNvSpPr>
            <a:spLocks noGrp="1"/>
          </p:cNvSpPr>
          <p:nvPr>
            <p:ph type="dt" sz="half" idx="10"/>
          </p:nvPr>
        </p:nvSpPr>
        <p:spPr/>
        <p:txBody>
          <a:bodyPr/>
          <a:lstStyle/>
          <a:p>
            <a:fld id="{58067594-BECD-43D0-9610-7475B2257AD6}" type="datetimeFigureOut">
              <a:rPr lang="en-GB" smtClean="0"/>
              <a:t>24/09/2021</a:t>
            </a:fld>
            <a:endParaRPr lang="en-GB" dirty="0"/>
          </a:p>
        </p:txBody>
      </p:sp>
      <p:sp>
        <p:nvSpPr>
          <p:cNvPr id="6" name="Footer Placeholder 5">
            <a:extLst>
              <a:ext uri="{FF2B5EF4-FFF2-40B4-BE49-F238E27FC236}">
                <a16:creationId xmlns:a16="http://schemas.microsoft.com/office/drawing/2014/main" id="{586CF04F-79C2-4D2E-B192-B8410BE4E7A5}"/>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8A0B6362-A556-4610-AA7D-9F9D6D3F5701}"/>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2237908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8328F-AC91-4600-985E-A2FA02C976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2713192-7E3B-4761-A061-234C1B4BCA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33C882F0-3BC6-4227-88B1-1122BBBAFD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EAF5CD-1139-4F16-A18D-F6E19CF70619}"/>
              </a:ext>
            </a:extLst>
          </p:cNvPr>
          <p:cNvSpPr>
            <a:spLocks noGrp="1"/>
          </p:cNvSpPr>
          <p:nvPr>
            <p:ph type="dt" sz="half" idx="10"/>
          </p:nvPr>
        </p:nvSpPr>
        <p:spPr/>
        <p:txBody>
          <a:bodyPr/>
          <a:lstStyle/>
          <a:p>
            <a:fld id="{58067594-BECD-43D0-9610-7475B2257AD6}" type="datetimeFigureOut">
              <a:rPr lang="en-GB" smtClean="0"/>
              <a:t>24/09/2021</a:t>
            </a:fld>
            <a:endParaRPr lang="en-GB" dirty="0"/>
          </a:p>
        </p:txBody>
      </p:sp>
      <p:sp>
        <p:nvSpPr>
          <p:cNvPr id="6" name="Footer Placeholder 5">
            <a:extLst>
              <a:ext uri="{FF2B5EF4-FFF2-40B4-BE49-F238E27FC236}">
                <a16:creationId xmlns:a16="http://schemas.microsoft.com/office/drawing/2014/main" id="{48035557-FCBD-49A7-80FC-74F53719B341}"/>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EFE31298-7068-4039-AC31-9469F4856ED1}"/>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1703817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6FFE51-EFAF-4D3F-A388-579DF32565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2C88875-36D7-4210-B510-A431498E56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84C42E-73CE-459C-9DDE-9806908687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067594-BECD-43D0-9610-7475B2257AD6}" type="datetimeFigureOut">
              <a:rPr lang="en-GB" smtClean="0"/>
              <a:t>24/09/2021</a:t>
            </a:fld>
            <a:endParaRPr lang="en-GB" dirty="0"/>
          </a:p>
        </p:txBody>
      </p:sp>
      <p:sp>
        <p:nvSpPr>
          <p:cNvPr id="5" name="Footer Placeholder 4">
            <a:extLst>
              <a:ext uri="{FF2B5EF4-FFF2-40B4-BE49-F238E27FC236}">
                <a16:creationId xmlns:a16="http://schemas.microsoft.com/office/drawing/2014/main" id="{7953ED0E-0418-488E-9AD5-BE6E04BD13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E936BF3C-1505-4D56-BADD-2945B2F840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327334-BA5F-4749-9815-4D17A39F0708}" type="slidenum">
              <a:rPr lang="en-GB" smtClean="0"/>
              <a:t>‹#›</a:t>
            </a:fld>
            <a:endParaRPr lang="en-GB" dirty="0"/>
          </a:p>
        </p:txBody>
      </p:sp>
    </p:spTree>
    <p:extLst>
      <p:ext uri="{BB962C8B-B14F-4D97-AF65-F5344CB8AC3E}">
        <p14:creationId xmlns:p14="http://schemas.microsoft.com/office/powerpoint/2010/main" val="4212742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gif"/><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image" Target="../media/image18.jpeg"/><Relationship Id="rId4" Type="http://schemas.openxmlformats.org/officeDocument/2006/relationships/image" Target="../media/image17.jpeg"/></Relationships>
</file>

<file path=ppt/slides/_rels/slide1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1.wmf"/><Relationship Id="rId4" Type="http://schemas.openxmlformats.org/officeDocument/2006/relationships/image" Target="../media/image10.wmf"/></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3.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st. patricks holywood">
            <a:extLst>
              <a:ext uri="{FF2B5EF4-FFF2-40B4-BE49-F238E27FC236}">
                <a16:creationId xmlns:a16="http://schemas.microsoft.com/office/drawing/2014/main" id="{BE18F4D5-0332-4267-9F75-7683958907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27162" y="91758"/>
            <a:ext cx="2864802" cy="2864802"/>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a:extLst>
              <a:ext uri="{FF2B5EF4-FFF2-40B4-BE49-F238E27FC236}">
                <a16:creationId xmlns:a16="http://schemas.microsoft.com/office/drawing/2014/main" id="{98997E40-D61C-4396-8290-F38AC44B1F9A}"/>
              </a:ext>
            </a:extLst>
          </p:cNvPr>
          <p:cNvSpPr>
            <a:spLocks noGrp="1"/>
          </p:cNvSpPr>
          <p:nvPr>
            <p:ph type="ctrTitle"/>
          </p:nvPr>
        </p:nvSpPr>
        <p:spPr>
          <a:xfrm>
            <a:off x="4272278" y="3588386"/>
            <a:ext cx="7772400" cy="1470025"/>
          </a:xfrm>
        </p:spPr>
        <p:txBody>
          <a:bodyPr>
            <a:normAutofit/>
          </a:bodyPr>
          <a:lstStyle/>
          <a:p>
            <a:pPr algn="ctr" eaLnBrk="1" fontAlgn="auto" hangingPunct="1">
              <a:spcAft>
                <a:spcPts val="0"/>
              </a:spcAft>
              <a:defRPr/>
            </a:pPr>
            <a:r>
              <a:rPr lang="en-GB" dirty="0">
                <a:solidFill>
                  <a:srgbClr val="002060"/>
                </a:solidFill>
                <a:latin typeface="SassoonPrimaryInfant" pitchFamily="2" charset="0"/>
              </a:rPr>
              <a:t>Primary 4/5 </a:t>
            </a:r>
          </a:p>
        </p:txBody>
      </p:sp>
      <p:sp>
        <p:nvSpPr>
          <p:cNvPr id="11" name="Title 1">
            <a:extLst>
              <a:ext uri="{FF2B5EF4-FFF2-40B4-BE49-F238E27FC236}">
                <a16:creationId xmlns:a16="http://schemas.microsoft.com/office/drawing/2014/main" id="{158BD468-67C9-4BBA-BBC2-E8110325C52A}"/>
              </a:ext>
            </a:extLst>
          </p:cNvPr>
          <p:cNvSpPr txBox="1">
            <a:spLocks/>
          </p:cNvSpPr>
          <p:nvPr/>
        </p:nvSpPr>
        <p:spPr>
          <a:xfrm>
            <a:off x="1000760" y="1063625"/>
            <a:ext cx="7772400" cy="1470025"/>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en-GB" dirty="0">
                <a:solidFill>
                  <a:srgbClr val="002060"/>
                </a:solidFill>
                <a:latin typeface="SassoonPrimaryInfant" pitchFamily="2" charset="0"/>
              </a:rPr>
              <a:t>Welcome to St. Patrick’s Primary  Curriculum Talk</a:t>
            </a:r>
          </a:p>
        </p:txBody>
      </p:sp>
      <p:sp>
        <p:nvSpPr>
          <p:cNvPr id="4" name="Rectangle 3">
            <a:extLst>
              <a:ext uri="{FF2B5EF4-FFF2-40B4-BE49-F238E27FC236}">
                <a16:creationId xmlns:a16="http://schemas.microsoft.com/office/drawing/2014/main" id="{41CB3260-C286-4E89-B4D2-3CD93FE360E1}"/>
              </a:ext>
            </a:extLst>
          </p:cNvPr>
          <p:cNvSpPr/>
          <p:nvPr/>
        </p:nvSpPr>
        <p:spPr>
          <a:xfrm>
            <a:off x="0" y="2956560"/>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id="{F5693934-2871-40A3-9910-61EC645B13E6}"/>
              </a:ext>
            </a:extLst>
          </p:cNvPr>
          <p:cNvSpPr/>
          <p:nvPr/>
        </p:nvSpPr>
        <p:spPr>
          <a:xfrm>
            <a:off x="0" y="3185962"/>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4" descr="Image result for st. patricks holywood">
            <a:extLst>
              <a:ext uri="{FF2B5EF4-FFF2-40B4-BE49-F238E27FC236}">
                <a16:creationId xmlns:a16="http://schemas.microsoft.com/office/drawing/2014/main" id="{EF3E1AE3-191D-496E-851C-335DC41DE7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380" y="4778743"/>
            <a:ext cx="5155933" cy="1809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6828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
            <a:extLst>
              <a:ext uri="{FF2B5EF4-FFF2-40B4-BE49-F238E27FC236}">
                <a16:creationId xmlns:a16="http://schemas.microsoft.com/office/drawing/2014/main" id="{AA4BFD2A-3450-4206-A5F9-2C3ECF34AC79}"/>
              </a:ext>
            </a:extLst>
          </p:cNvPr>
          <p:cNvSpPr txBox="1">
            <a:spLocks noChangeArrowheads="1"/>
          </p:cNvSpPr>
          <p:nvPr/>
        </p:nvSpPr>
        <p:spPr bwMode="auto">
          <a:xfrm>
            <a:off x="250825" y="1666249"/>
            <a:ext cx="2492116" cy="3170099"/>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000" b="1" u="sng" dirty="0">
                <a:latin typeface="SassoonPrimaryInfant" pitchFamily="2" charset="0"/>
                <a:cs typeface="Calibri" panose="020F0502020204030204" pitchFamily="34" charset="0"/>
              </a:rPr>
              <a:t>Mental Maths</a:t>
            </a:r>
          </a:p>
          <a:p>
            <a:pPr algn="ctr" eaLnBrk="1" hangingPunct="1">
              <a:spcBef>
                <a:spcPct val="0"/>
              </a:spcBef>
              <a:buFontTx/>
              <a:buNone/>
            </a:pPr>
            <a:r>
              <a:rPr lang="en-GB" altLang="en-US" sz="2000" dirty="0">
                <a:latin typeface="SassoonPrimaryInfant" pitchFamily="2" charset="0"/>
                <a:cs typeface="Calibri" panose="020F0502020204030204" pitchFamily="34" charset="0"/>
              </a:rPr>
              <a:t>To know which process or strategy to use when solving mathematical problems. </a:t>
            </a:r>
          </a:p>
          <a:p>
            <a:pPr algn="ctr" eaLnBrk="1" hangingPunct="1">
              <a:spcBef>
                <a:spcPct val="0"/>
              </a:spcBef>
              <a:buFontTx/>
              <a:buNone/>
            </a:pPr>
            <a:r>
              <a:rPr lang="en-GB" altLang="en-US" sz="2000" dirty="0">
                <a:latin typeface="SassoonPrimaryInfant" pitchFamily="2" charset="0"/>
                <a:cs typeface="Calibri" panose="020F0502020204030204" pitchFamily="34" charset="0"/>
              </a:rPr>
              <a:t>Please see handout with different mental maths strategies that we use.</a:t>
            </a:r>
          </a:p>
        </p:txBody>
      </p:sp>
      <p:sp>
        <p:nvSpPr>
          <p:cNvPr id="5" name="Text Box 8">
            <a:extLst>
              <a:ext uri="{FF2B5EF4-FFF2-40B4-BE49-F238E27FC236}">
                <a16:creationId xmlns:a16="http://schemas.microsoft.com/office/drawing/2014/main" id="{4DB0B175-C486-4D31-A454-AC04E4BC0087}"/>
              </a:ext>
            </a:extLst>
          </p:cNvPr>
          <p:cNvSpPr txBox="1">
            <a:spLocks noChangeArrowheads="1"/>
          </p:cNvSpPr>
          <p:nvPr/>
        </p:nvSpPr>
        <p:spPr bwMode="auto">
          <a:xfrm>
            <a:off x="427788" y="5046607"/>
            <a:ext cx="2150312" cy="1323439"/>
          </a:xfrm>
          <a:prstGeom prst="rect">
            <a:avLst/>
          </a:prstGeom>
          <a:noFill/>
          <a:ln w="9525">
            <a:solidFill>
              <a:srgbClr val="33CC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000" b="1" u="sng" dirty="0">
                <a:latin typeface="SassoonPrimaryInfant" pitchFamily="2" charset="0"/>
                <a:cs typeface="Calibri" panose="020F0502020204030204" pitchFamily="34" charset="0"/>
              </a:rPr>
              <a:t>Data Handling</a:t>
            </a:r>
          </a:p>
          <a:p>
            <a:pPr algn="ctr" eaLnBrk="1" hangingPunct="1">
              <a:spcBef>
                <a:spcPct val="0"/>
              </a:spcBef>
              <a:buFontTx/>
              <a:buNone/>
            </a:pPr>
            <a:r>
              <a:rPr lang="en-GB" altLang="en-US" sz="2000" dirty="0">
                <a:latin typeface="SassoonPrimaryInfant" pitchFamily="2" charset="0"/>
                <a:cs typeface="Calibri" panose="020F0502020204030204" pitchFamily="34" charset="0"/>
              </a:rPr>
              <a:t>Collect and present data in a variety of ways.</a:t>
            </a:r>
          </a:p>
        </p:txBody>
      </p:sp>
      <p:sp>
        <p:nvSpPr>
          <p:cNvPr id="6" name="Text Box 10">
            <a:extLst>
              <a:ext uri="{FF2B5EF4-FFF2-40B4-BE49-F238E27FC236}">
                <a16:creationId xmlns:a16="http://schemas.microsoft.com/office/drawing/2014/main" id="{1F9D380F-3D0F-4B40-93BE-ECDDB28C4831}"/>
              </a:ext>
            </a:extLst>
          </p:cNvPr>
          <p:cNvSpPr txBox="1">
            <a:spLocks noChangeArrowheads="1"/>
          </p:cNvSpPr>
          <p:nvPr/>
        </p:nvSpPr>
        <p:spPr bwMode="auto">
          <a:xfrm>
            <a:off x="6186222" y="1749892"/>
            <a:ext cx="4469077" cy="2554545"/>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000" b="1" u="sng" dirty="0">
                <a:latin typeface="SassoonPrimaryInfant" pitchFamily="2" charset="0"/>
                <a:cs typeface="Calibri" panose="020F0502020204030204" pitchFamily="34" charset="0"/>
              </a:rPr>
              <a:t>Number</a:t>
            </a:r>
            <a:r>
              <a:rPr lang="en-GB" altLang="en-US" sz="2000" b="1" dirty="0">
                <a:latin typeface="SassoonPrimaryInfant" pitchFamily="2" charset="0"/>
                <a:cs typeface="Calibri" panose="020F0502020204030204" pitchFamily="34" charset="0"/>
              </a:rPr>
              <a:t> </a:t>
            </a:r>
          </a:p>
          <a:p>
            <a:pPr algn="ctr" eaLnBrk="1" hangingPunct="1">
              <a:spcBef>
                <a:spcPct val="0"/>
              </a:spcBef>
              <a:buFontTx/>
              <a:buNone/>
            </a:pPr>
            <a:r>
              <a:rPr lang="en-GB" altLang="en-US" sz="2000" dirty="0">
                <a:latin typeface="SassoonPrimaryInfant" pitchFamily="2" charset="0"/>
                <a:cs typeface="Calibri" panose="020F0502020204030204" pitchFamily="34" charset="0"/>
              </a:rPr>
              <a:t>Working with numbers to </a:t>
            </a:r>
            <a:r>
              <a:rPr lang="en-GB" altLang="en-US" sz="2000" dirty="0">
                <a:solidFill>
                  <a:schemeClr val="accent5"/>
                </a:solidFill>
                <a:latin typeface="SassoonPrimaryInfant" pitchFamily="2" charset="0"/>
                <a:cs typeface="Calibri" panose="020F0502020204030204" pitchFamily="34" charset="0"/>
              </a:rPr>
              <a:t>999 (P4) </a:t>
            </a:r>
            <a:r>
              <a:rPr lang="en-GB" altLang="en-US" sz="2000" dirty="0">
                <a:latin typeface="SassoonPrimaryInfant" pitchFamily="2" charset="0"/>
                <a:cs typeface="Calibri" panose="020F0502020204030204" pitchFamily="34" charset="0"/>
              </a:rPr>
              <a:t>and </a:t>
            </a:r>
            <a:r>
              <a:rPr lang="en-GB" altLang="en-US" sz="2000" dirty="0">
                <a:solidFill>
                  <a:schemeClr val="accent6"/>
                </a:solidFill>
                <a:latin typeface="SassoonPrimaryInfant" pitchFamily="2" charset="0"/>
                <a:cs typeface="Calibri" panose="020F0502020204030204" pitchFamily="34" charset="0"/>
              </a:rPr>
              <a:t>9999 (P5). </a:t>
            </a:r>
            <a:r>
              <a:rPr lang="en-GB" altLang="en-US" sz="2000" dirty="0">
                <a:latin typeface="SassoonPrimaryInfant" pitchFamily="2" charset="0"/>
                <a:cs typeface="Calibri" panose="020F0502020204030204" pitchFamily="34" charset="0"/>
              </a:rPr>
              <a:t>To include place value and number recognition. Also addition, subtraction, multiplication, division, word problems, mental arithmetic, money, fractions and recognition of different currencies.</a:t>
            </a:r>
          </a:p>
        </p:txBody>
      </p:sp>
      <p:sp>
        <p:nvSpPr>
          <p:cNvPr id="7" name="Text Box 12">
            <a:extLst>
              <a:ext uri="{FF2B5EF4-FFF2-40B4-BE49-F238E27FC236}">
                <a16:creationId xmlns:a16="http://schemas.microsoft.com/office/drawing/2014/main" id="{72EEFBEB-70EB-4E57-A98B-975D448F95FE}"/>
              </a:ext>
            </a:extLst>
          </p:cNvPr>
          <p:cNvSpPr txBox="1">
            <a:spLocks noChangeArrowheads="1"/>
          </p:cNvSpPr>
          <p:nvPr/>
        </p:nvSpPr>
        <p:spPr bwMode="auto">
          <a:xfrm>
            <a:off x="3035553" y="1789360"/>
            <a:ext cx="2858058" cy="2092881"/>
          </a:xfrm>
          <a:prstGeom prst="rect">
            <a:avLst/>
          </a:prstGeom>
          <a:noFill/>
          <a:ln w="9525">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2000" b="1" u="sng" dirty="0">
                <a:latin typeface="SassoonPrimaryInfant" pitchFamily="2" charset="0"/>
                <a:cs typeface="Calibri" panose="020F0502020204030204" pitchFamily="34" charset="0"/>
              </a:rPr>
              <a:t>Measures</a:t>
            </a:r>
          </a:p>
          <a:p>
            <a:pPr algn="ctr" eaLnBrk="1" hangingPunct="1">
              <a:spcBef>
                <a:spcPct val="50000"/>
              </a:spcBef>
              <a:buFontTx/>
              <a:buNone/>
            </a:pPr>
            <a:r>
              <a:rPr lang="en-GB" altLang="en-US" sz="2000" dirty="0">
                <a:latin typeface="SassoonPrimaryInfant" pitchFamily="2" charset="0"/>
                <a:cs typeface="Calibri" panose="020F0502020204030204" pitchFamily="34" charset="0"/>
              </a:rPr>
              <a:t>Time, Length, Area, Weight, Capacity and Volume. Both practical investigation and written recording.</a:t>
            </a:r>
          </a:p>
        </p:txBody>
      </p:sp>
      <p:sp>
        <p:nvSpPr>
          <p:cNvPr id="8" name="Text Box 18">
            <a:extLst>
              <a:ext uri="{FF2B5EF4-FFF2-40B4-BE49-F238E27FC236}">
                <a16:creationId xmlns:a16="http://schemas.microsoft.com/office/drawing/2014/main" id="{511CC31E-9D1C-4CFA-A018-46EC2806F898}"/>
              </a:ext>
            </a:extLst>
          </p:cNvPr>
          <p:cNvSpPr txBox="1">
            <a:spLocks noChangeArrowheads="1"/>
          </p:cNvSpPr>
          <p:nvPr/>
        </p:nvSpPr>
        <p:spPr bwMode="auto">
          <a:xfrm>
            <a:off x="6070635" y="4493541"/>
            <a:ext cx="3300678" cy="1938992"/>
          </a:xfrm>
          <a:prstGeom prst="rect">
            <a:avLst/>
          </a:prstGeom>
          <a:noFill/>
          <a:ln w="9525">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2000" dirty="0">
                <a:latin typeface="SassoonPrimaryInfant" pitchFamily="2" charset="0"/>
                <a:cs typeface="Calibri" panose="020F0502020204030204" pitchFamily="34" charset="0"/>
              </a:rPr>
              <a:t>Learning key facts e.g. times tables (</a:t>
            </a:r>
            <a:r>
              <a:rPr lang="en-GB" altLang="en-US" sz="2000" dirty="0">
                <a:solidFill>
                  <a:schemeClr val="accent5"/>
                </a:solidFill>
                <a:latin typeface="SassoonPrimaryInfant" pitchFamily="2" charset="0"/>
                <a:cs typeface="Calibri" panose="020F0502020204030204" pitchFamily="34" charset="0"/>
              </a:rPr>
              <a:t>2, 3, 4, 5 and 10 times table for P4 </a:t>
            </a:r>
            <a:r>
              <a:rPr lang="en-GB" altLang="en-US" sz="2000" dirty="0">
                <a:solidFill>
                  <a:schemeClr val="accent6"/>
                </a:solidFill>
                <a:latin typeface="SassoonPrimaryInfant" pitchFamily="2" charset="0"/>
                <a:cs typeface="Calibri" panose="020F0502020204030204" pitchFamily="34" charset="0"/>
              </a:rPr>
              <a:t>and all of the tables for P5</a:t>
            </a:r>
            <a:r>
              <a:rPr lang="en-GB" altLang="en-US" sz="2000" dirty="0">
                <a:latin typeface="SassoonPrimaryInfant" pitchFamily="2" charset="0"/>
                <a:cs typeface="Calibri" panose="020F0502020204030204" pitchFamily="34" charset="0"/>
              </a:rPr>
              <a:t>) and number bonds. Days of the week and months of the year.</a:t>
            </a:r>
          </a:p>
        </p:txBody>
      </p:sp>
      <p:sp>
        <p:nvSpPr>
          <p:cNvPr id="9" name="Text Box 24">
            <a:extLst>
              <a:ext uri="{FF2B5EF4-FFF2-40B4-BE49-F238E27FC236}">
                <a16:creationId xmlns:a16="http://schemas.microsoft.com/office/drawing/2014/main" id="{B407463E-6DFB-49DF-92E6-0043C9C72B69}"/>
              </a:ext>
            </a:extLst>
          </p:cNvPr>
          <p:cNvSpPr txBox="1">
            <a:spLocks noChangeArrowheads="1"/>
          </p:cNvSpPr>
          <p:nvPr/>
        </p:nvSpPr>
        <p:spPr bwMode="auto">
          <a:xfrm>
            <a:off x="3245085" y="3997276"/>
            <a:ext cx="2492116" cy="2708434"/>
          </a:xfrm>
          <a:prstGeom prst="rect">
            <a:avLst/>
          </a:prstGeom>
          <a:noFill/>
          <a:ln w="9525">
            <a:solidFill>
              <a:srgbClr val="66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2000" b="1" u="sng" dirty="0">
                <a:latin typeface="SassoonPrimaryInfant" pitchFamily="2" charset="0"/>
                <a:cs typeface="Calibri" panose="020F0502020204030204" pitchFamily="34" charset="0"/>
              </a:rPr>
              <a:t>Shape and Space</a:t>
            </a:r>
          </a:p>
          <a:p>
            <a:pPr algn="ctr" eaLnBrk="1" hangingPunct="1">
              <a:spcBef>
                <a:spcPct val="50000"/>
              </a:spcBef>
              <a:buFontTx/>
              <a:buNone/>
            </a:pPr>
            <a:r>
              <a:rPr lang="en-GB" altLang="en-US" sz="2000" dirty="0">
                <a:latin typeface="SassoonPrimaryInfant" pitchFamily="2" charset="0"/>
                <a:cs typeface="Calibri" panose="020F0502020204030204" pitchFamily="34" charset="0"/>
              </a:rPr>
              <a:t>Properties of 2D and 3D shapes,  symmetry, position, movement and direction and using programmable devices.</a:t>
            </a:r>
          </a:p>
        </p:txBody>
      </p:sp>
      <p:pic>
        <p:nvPicPr>
          <p:cNvPr id="10" name="Picture 2" descr="Image result for st. patricks holywood">
            <a:extLst>
              <a:ext uri="{FF2B5EF4-FFF2-40B4-BE49-F238E27FC236}">
                <a16:creationId xmlns:a16="http://schemas.microsoft.com/office/drawing/2014/main" id="{E7EE5C57-4E10-4161-ADAA-B480B5EF48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20400" y="70852"/>
            <a:ext cx="1071563" cy="1071563"/>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3DBE34B1-CA1C-4571-A7B8-F91FA793F95B}"/>
              </a:ext>
            </a:extLst>
          </p:cNvPr>
          <p:cNvSpPr/>
          <p:nvPr/>
        </p:nvSpPr>
        <p:spPr>
          <a:xfrm>
            <a:off x="0" y="1247733"/>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a:extLst>
              <a:ext uri="{FF2B5EF4-FFF2-40B4-BE49-F238E27FC236}">
                <a16:creationId xmlns:a16="http://schemas.microsoft.com/office/drawing/2014/main" id="{FFB31B5D-23DF-48F9-BDF3-D62C0F753BD3}"/>
              </a:ext>
            </a:extLst>
          </p:cNvPr>
          <p:cNvSpPr/>
          <p:nvPr/>
        </p:nvSpPr>
        <p:spPr>
          <a:xfrm>
            <a:off x="0" y="1477135"/>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Title 1">
            <a:extLst>
              <a:ext uri="{FF2B5EF4-FFF2-40B4-BE49-F238E27FC236}">
                <a16:creationId xmlns:a16="http://schemas.microsoft.com/office/drawing/2014/main" id="{F9940776-E1B0-4570-AD1C-A5DD05A481BD}"/>
              </a:ext>
            </a:extLst>
          </p:cNvPr>
          <p:cNvSpPr>
            <a:spLocks noGrp="1"/>
          </p:cNvSpPr>
          <p:nvPr>
            <p:ph type="title"/>
          </p:nvPr>
        </p:nvSpPr>
        <p:spPr>
          <a:xfrm>
            <a:off x="657817" y="-187432"/>
            <a:ext cx="5127031" cy="1676603"/>
          </a:xfrm>
        </p:spPr>
        <p:txBody>
          <a:bodyPr vert="horz" lIns="91440" tIns="45720" rIns="91440" bIns="45720" rtlCol="0" anchor="ctr">
            <a:normAutofit/>
          </a:bodyPr>
          <a:lstStyle/>
          <a:p>
            <a:r>
              <a:rPr lang="en-US" dirty="0">
                <a:latin typeface="SassoonPrimaryInfant" pitchFamily="2" charset="0"/>
              </a:rPr>
              <a:t>      Numeracy  </a:t>
            </a:r>
          </a:p>
        </p:txBody>
      </p:sp>
      <p:pic>
        <p:nvPicPr>
          <p:cNvPr id="15" name="Picture 14">
            <a:extLst>
              <a:ext uri="{FF2B5EF4-FFF2-40B4-BE49-F238E27FC236}">
                <a16:creationId xmlns:a16="http://schemas.microsoft.com/office/drawing/2014/main" id="{35FE2D8E-295B-4101-B984-FBA11D9F557C}"/>
              </a:ext>
            </a:extLst>
          </p:cNvPr>
          <p:cNvPicPr>
            <a:picLocks noChangeAspect="1"/>
          </p:cNvPicPr>
          <p:nvPr/>
        </p:nvPicPr>
        <p:blipFill>
          <a:blip r:embed="rId3"/>
          <a:stretch>
            <a:fillRect/>
          </a:stretch>
        </p:blipFill>
        <p:spPr>
          <a:xfrm>
            <a:off x="9669879" y="4493541"/>
            <a:ext cx="2011936" cy="2131914"/>
          </a:xfrm>
          <a:prstGeom prst="rect">
            <a:avLst/>
          </a:prstGeom>
        </p:spPr>
      </p:pic>
    </p:spTree>
    <p:extLst>
      <p:ext uri="{BB962C8B-B14F-4D97-AF65-F5344CB8AC3E}">
        <p14:creationId xmlns:p14="http://schemas.microsoft.com/office/powerpoint/2010/main" val="3080346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F31DB05-A0CF-4A2B-B45F-AE8DB84F8A8B}"/>
              </a:ext>
            </a:extLst>
          </p:cNvPr>
          <p:cNvSpPr txBox="1"/>
          <p:nvPr/>
        </p:nvSpPr>
        <p:spPr>
          <a:xfrm>
            <a:off x="273869" y="3111379"/>
            <a:ext cx="3096344" cy="3231654"/>
          </a:xfrm>
          <a:prstGeom prst="rect">
            <a:avLst/>
          </a:prstGeom>
          <a:ln cap="rnd">
            <a:beve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b="1" dirty="0">
                <a:solidFill>
                  <a:schemeClr val="accent2">
                    <a:lumMod val="75000"/>
                  </a:schemeClr>
                </a:solidFill>
                <a:latin typeface="SassoonPrimaryInfant" pitchFamily="2" charset="0"/>
              </a:rPr>
              <a:t>ICT</a:t>
            </a:r>
          </a:p>
          <a:p>
            <a:pPr>
              <a:spcBef>
                <a:spcPts val="1200"/>
              </a:spcBef>
              <a:buFont typeface="Arial" pitchFamily="34" charset="0"/>
              <a:buChar char="•"/>
            </a:pPr>
            <a:r>
              <a:rPr lang="en-GB" sz="1400" dirty="0">
                <a:latin typeface="SassoonPrimaryInfant" pitchFamily="2" charset="0"/>
              </a:rPr>
              <a:t>print and save their work</a:t>
            </a:r>
          </a:p>
          <a:p>
            <a:pPr>
              <a:spcBef>
                <a:spcPts val="1200"/>
              </a:spcBef>
              <a:buFont typeface="Arial" pitchFamily="34" charset="0"/>
              <a:buChar char="•"/>
            </a:pPr>
            <a:r>
              <a:rPr lang="en-GB" sz="1400" dirty="0">
                <a:latin typeface="SassoonPrimaryInfant" pitchFamily="2" charset="0"/>
              </a:rPr>
              <a:t>working with text, images and sound.</a:t>
            </a:r>
          </a:p>
          <a:p>
            <a:pPr>
              <a:spcBef>
                <a:spcPts val="1200"/>
              </a:spcBef>
              <a:buFont typeface="Arial" pitchFamily="34" charset="0"/>
              <a:buChar char="•"/>
            </a:pPr>
            <a:r>
              <a:rPr lang="en-GB" sz="1400" dirty="0">
                <a:latin typeface="SassoonPrimaryInfant" pitchFamily="2" charset="0"/>
              </a:rPr>
              <a:t>coding</a:t>
            </a:r>
          </a:p>
          <a:p>
            <a:pPr>
              <a:spcBef>
                <a:spcPts val="1200"/>
              </a:spcBef>
              <a:buFont typeface="Arial" pitchFamily="34" charset="0"/>
              <a:buChar char="•"/>
            </a:pPr>
            <a:r>
              <a:rPr lang="en-GB" sz="1400" dirty="0">
                <a:latin typeface="SassoonPrimaryInfant" pitchFamily="2" charset="0"/>
              </a:rPr>
              <a:t>Showcasing and talking about their work.</a:t>
            </a:r>
          </a:p>
          <a:p>
            <a:pPr>
              <a:spcBef>
                <a:spcPts val="1200"/>
              </a:spcBef>
              <a:buFont typeface="Arial" pitchFamily="34" charset="0"/>
              <a:buChar char="•"/>
            </a:pPr>
            <a:r>
              <a:rPr lang="en-GB" sz="1400" dirty="0">
                <a:latin typeface="SassoonPrimaryInfant" pitchFamily="2" charset="0"/>
              </a:rPr>
              <a:t>Weekly use of the computer suite and iPads to develop skills.</a:t>
            </a:r>
          </a:p>
          <a:p>
            <a:pPr>
              <a:spcBef>
                <a:spcPts val="1200"/>
              </a:spcBef>
              <a:buFont typeface="Arial" pitchFamily="34" charset="0"/>
              <a:buChar char="•"/>
            </a:pPr>
            <a:r>
              <a:rPr lang="en-GB" sz="1400" dirty="0">
                <a:latin typeface="SassoonPrimaryInfant" pitchFamily="2" charset="0"/>
              </a:rPr>
              <a:t>Using the internet and talking about internet safety.</a:t>
            </a:r>
          </a:p>
        </p:txBody>
      </p:sp>
      <p:sp>
        <p:nvSpPr>
          <p:cNvPr id="5" name="TextBox 4">
            <a:extLst>
              <a:ext uri="{FF2B5EF4-FFF2-40B4-BE49-F238E27FC236}">
                <a16:creationId xmlns:a16="http://schemas.microsoft.com/office/drawing/2014/main" id="{88215B2F-B7AD-4109-A011-08759550B19B}"/>
              </a:ext>
            </a:extLst>
          </p:cNvPr>
          <p:cNvSpPr txBox="1"/>
          <p:nvPr/>
        </p:nvSpPr>
        <p:spPr>
          <a:xfrm>
            <a:off x="3824919" y="2149382"/>
            <a:ext cx="3724495" cy="1785104"/>
          </a:xfrm>
          <a:prstGeom prst="rect">
            <a:avLst/>
          </a:prstGeom>
          <a:ln cap="rnd">
            <a:bevel/>
          </a:ln>
        </p:spPr>
        <p:style>
          <a:lnRef idx="2">
            <a:schemeClr val="accent2"/>
          </a:lnRef>
          <a:fillRef idx="1">
            <a:schemeClr val="lt1"/>
          </a:fillRef>
          <a:effectRef idx="0">
            <a:schemeClr val="accent2"/>
          </a:effectRef>
          <a:fontRef idx="minor">
            <a:schemeClr val="dk1"/>
          </a:fontRef>
        </p:style>
        <p:txBody>
          <a:bodyPr wrap="square" lIns="91440" tIns="45720" rIns="91440" bIns="45720" rtlCol="0" anchor="t">
            <a:spAutoFit/>
          </a:bodyPr>
          <a:lstStyle/>
          <a:p>
            <a:pPr algn="ctr"/>
            <a:r>
              <a:rPr lang="en-GB" sz="1400" dirty="0">
                <a:solidFill>
                  <a:schemeClr val="bg2">
                    <a:lumMod val="50000"/>
                  </a:schemeClr>
                </a:solidFill>
                <a:latin typeface="SassoonPrimaryInfant" pitchFamily="2" charset="0"/>
              </a:rPr>
              <a:t>World Around Us</a:t>
            </a:r>
          </a:p>
          <a:p>
            <a:pPr>
              <a:spcBef>
                <a:spcPts val="1200"/>
              </a:spcBef>
            </a:pPr>
            <a:r>
              <a:rPr lang="en-GB" sz="1400" dirty="0">
                <a:latin typeface="SassoonPrimaryInfant" pitchFamily="2" charset="0"/>
              </a:rPr>
              <a:t>TOPICS </a:t>
            </a:r>
          </a:p>
          <a:p>
            <a:pPr>
              <a:spcBef>
                <a:spcPts val="1200"/>
              </a:spcBef>
              <a:buFont typeface="Arial" pitchFamily="34" charset="0"/>
              <a:buChar char="•"/>
            </a:pPr>
            <a:r>
              <a:rPr lang="en-GB" sz="1400" dirty="0">
                <a:latin typeface="SassoonPrimaryInfant"/>
              </a:rPr>
              <a:t>World War 2</a:t>
            </a:r>
          </a:p>
          <a:p>
            <a:pPr>
              <a:spcBef>
                <a:spcPts val="1200"/>
              </a:spcBef>
              <a:buFont typeface="Arial" pitchFamily="34" charset="0"/>
              <a:buChar char="•"/>
            </a:pPr>
            <a:r>
              <a:rPr lang="en-GB" sz="1400" dirty="0">
                <a:latin typeface="SassoonPrimaryInfant"/>
              </a:rPr>
              <a:t>Space</a:t>
            </a:r>
          </a:p>
          <a:p>
            <a:pPr>
              <a:spcBef>
                <a:spcPts val="1200"/>
              </a:spcBef>
              <a:buFont typeface="Arial" pitchFamily="34" charset="0"/>
              <a:buChar char="•"/>
            </a:pPr>
            <a:r>
              <a:rPr lang="en-GB" sz="1400" dirty="0">
                <a:latin typeface="SassoonPrimaryInfant"/>
              </a:rPr>
              <a:t>Water</a:t>
            </a:r>
          </a:p>
        </p:txBody>
      </p:sp>
      <p:sp>
        <p:nvSpPr>
          <p:cNvPr id="6" name="TextBox 5">
            <a:extLst>
              <a:ext uri="{FF2B5EF4-FFF2-40B4-BE49-F238E27FC236}">
                <a16:creationId xmlns:a16="http://schemas.microsoft.com/office/drawing/2014/main" id="{1151F8B0-BC38-4B96-B7E9-94A4E1D4B7D7}"/>
              </a:ext>
            </a:extLst>
          </p:cNvPr>
          <p:cNvSpPr txBox="1"/>
          <p:nvPr/>
        </p:nvSpPr>
        <p:spPr>
          <a:xfrm>
            <a:off x="6912706" y="4867694"/>
            <a:ext cx="2876594" cy="1631216"/>
          </a:xfrm>
          <a:prstGeom prst="rect">
            <a:avLst/>
          </a:prstGeom>
          <a:ln cap="rnd">
            <a:bevel/>
          </a:ln>
        </p:spPr>
        <p:style>
          <a:lnRef idx="2">
            <a:schemeClr val="accent2"/>
          </a:lnRef>
          <a:fillRef idx="1">
            <a:schemeClr val="lt1"/>
          </a:fillRef>
          <a:effectRef idx="0">
            <a:schemeClr val="accent2"/>
          </a:effectRef>
          <a:fontRef idx="minor">
            <a:schemeClr val="dk1"/>
          </a:fontRef>
        </p:style>
        <p:txBody>
          <a:bodyPr wrap="square" lIns="91440" tIns="45720" rIns="91440" bIns="45720" rtlCol="0" anchor="t">
            <a:spAutoFit/>
          </a:bodyPr>
          <a:lstStyle/>
          <a:p>
            <a:pPr algn="ctr"/>
            <a:r>
              <a:rPr lang="en-GB" sz="1400" dirty="0">
                <a:solidFill>
                  <a:schemeClr val="bg2">
                    <a:lumMod val="50000"/>
                  </a:schemeClr>
                </a:solidFill>
              </a:rPr>
              <a:t>  </a:t>
            </a:r>
            <a:r>
              <a:rPr lang="en-GB" sz="1400" dirty="0">
                <a:solidFill>
                  <a:schemeClr val="bg2">
                    <a:lumMod val="50000"/>
                  </a:schemeClr>
                </a:solidFill>
                <a:latin typeface="SassoonPrimaryInfant" pitchFamily="2" charset="0"/>
              </a:rPr>
              <a:t>ARTS</a:t>
            </a:r>
          </a:p>
          <a:p>
            <a:pPr marL="179070" indent="-179070">
              <a:spcBef>
                <a:spcPts val="1200"/>
              </a:spcBef>
              <a:buFont typeface="Arial" pitchFamily="34" charset="0"/>
              <a:buChar char="•"/>
            </a:pPr>
            <a:r>
              <a:rPr lang="en-GB" sz="1400" dirty="0">
                <a:latin typeface="SassoonPrimaryInfant"/>
              </a:rPr>
              <a:t>developed through  World Around us topics and PDMU.</a:t>
            </a:r>
          </a:p>
          <a:p>
            <a:pPr marL="179070" indent="-179070">
              <a:spcBef>
                <a:spcPts val="1200"/>
              </a:spcBef>
              <a:buFont typeface="Arial" pitchFamily="34" charset="0"/>
              <a:buChar char="•"/>
            </a:pPr>
            <a:r>
              <a:rPr lang="en-GB" sz="1400" dirty="0">
                <a:latin typeface="SassoonPrimaryInfant" pitchFamily="2" charset="0"/>
              </a:rPr>
              <a:t>Develop use of colour </a:t>
            </a:r>
          </a:p>
          <a:p>
            <a:pPr marL="179070" indent="-179070">
              <a:spcBef>
                <a:spcPts val="1200"/>
              </a:spcBef>
              <a:buFont typeface="Arial" pitchFamily="34" charset="0"/>
              <a:buChar char="•"/>
            </a:pPr>
            <a:r>
              <a:rPr lang="en-GB" sz="1400" dirty="0">
                <a:latin typeface="SassoonPrimaryInfant" pitchFamily="2" charset="0"/>
              </a:rPr>
              <a:t>Working with different tools.</a:t>
            </a:r>
          </a:p>
        </p:txBody>
      </p:sp>
      <p:sp>
        <p:nvSpPr>
          <p:cNvPr id="7" name="TextBox 6">
            <a:extLst>
              <a:ext uri="{FF2B5EF4-FFF2-40B4-BE49-F238E27FC236}">
                <a16:creationId xmlns:a16="http://schemas.microsoft.com/office/drawing/2014/main" id="{E065579C-DD91-4C90-81F3-88158E1D1E70}"/>
              </a:ext>
            </a:extLst>
          </p:cNvPr>
          <p:cNvSpPr txBox="1"/>
          <p:nvPr/>
        </p:nvSpPr>
        <p:spPr>
          <a:xfrm>
            <a:off x="9346160" y="2826490"/>
            <a:ext cx="2664296" cy="1692771"/>
          </a:xfrm>
          <a:prstGeom prst="rect">
            <a:avLst/>
          </a:prstGeom>
          <a:ln cap="rnd">
            <a:beve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sz="1400" dirty="0">
                <a:solidFill>
                  <a:schemeClr val="bg2">
                    <a:lumMod val="50000"/>
                  </a:schemeClr>
                </a:solidFill>
                <a:latin typeface="SassoonPrimaryInfant" pitchFamily="2" charset="0"/>
              </a:rPr>
              <a:t>PE</a:t>
            </a:r>
          </a:p>
          <a:p>
            <a:pPr marL="179388" indent="-179388">
              <a:spcBef>
                <a:spcPts val="1200"/>
              </a:spcBef>
              <a:buFont typeface="Arial" pitchFamily="34" charset="0"/>
              <a:buChar char="•"/>
            </a:pPr>
            <a:r>
              <a:rPr lang="en-GB" sz="1400" dirty="0">
                <a:latin typeface="SassoonPrimaryInfant" pitchFamily="2" charset="0"/>
              </a:rPr>
              <a:t>Focus on developing fundamental skills – </a:t>
            </a:r>
          </a:p>
          <a:p>
            <a:pPr marL="179388" indent="-179388">
              <a:spcBef>
                <a:spcPts val="1200"/>
              </a:spcBef>
              <a:buFont typeface="Arial" pitchFamily="34" charset="0"/>
              <a:buChar char="•"/>
            </a:pPr>
            <a:r>
              <a:rPr lang="en-GB" sz="1400" dirty="0">
                <a:latin typeface="SassoonPrimaryInfant" pitchFamily="2" charset="0"/>
              </a:rPr>
              <a:t>balance, motor skills, agility, health and safety, team work and good sportsmanship. </a:t>
            </a:r>
          </a:p>
        </p:txBody>
      </p:sp>
      <p:pic>
        <p:nvPicPr>
          <p:cNvPr id="8" name="Picture 2" descr="Image result for PE kit">
            <a:extLst>
              <a:ext uri="{FF2B5EF4-FFF2-40B4-BE49-F238E27FC236}">
                <a16:creationId xmlns:a16="http://schemas.microsoft.com/office/drawing/2014/main" id="{C6DDF896-C63D-4C5E-911F-A1BE32369D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1074" y="2956252"/>
            <a:ext cx="1519859" cy="131616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Related image">
            <a:extLst>
              <a:ext uri="{FF2B5EF4-FFF2-40B4-BE49-F238E27FC236}">
                <a16:creationId xmlns:a16="http://schemas.microsoft.com/office/drawing/2014/main" id="{9629208E-0119-449C-AA38-68992127AA80}"/>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2574787" y="2576619"/>
            <a:ext cx="1043609" cy="106952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8" descr="Image result for arts">
            <a:extLst>
              <a:ext uri="{FF2B5EF4-FFF2-40B4-BE49-F238E27FC236}">
                <a16:creationId xmlns:a16="http://schemas.microsoft.com/office/drawing/2014/main" id="{F4BD5E0A-96A4-417C-BCA0-A76413782E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88073" y="5299029"/>
            <a:ext cx="1705503" cy="1220780"/>
          </a:xfrm>
          <a:prstGeom prst="rect">
            <a:avLst/>
          </a:prstGeom>
          <a:noFill/>
          <a:extLst>
            <a:ext uri="{909E8E84-426E-40DD-AFC4-6F175D3DCCD1}">
              <a14:hiddenFill xmlns:a14="http://schemas.microsoft.com/office/drawing/2010/main">
                <a:solidFill>
                  <a:srgbClr val="FFFFFF"/>
                </a:solidFill>
              </a14:hiddenFill>
            </a:ext>
          </a:extLst>
        </p:spPr>
      </p:pic>
      <p:pic>
        <p:nvPicPr>
          <p:cNvPr id="11266" name="Picture 2" descr="Image result for world around us clipart">
            <a:extLst>
              <a:ext uri="{FF2B5EF4-FFF2-40B4-BE49-F238E27FC236}">
                <a16:creationId xmlns:a16="http://schemas.microsoft.com/office/drawing/2014/main" id="{F8F410E0-BD90-4EFD-A001-C3FD471EC46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19679" y="4113882"/>
            <a:ext cx="1843561" cy="2370293"/>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Image result for st. patricks holywood">
            <a:extLst>
              <a:ext uri="{FF2B5EF4-FFF2-40B4-BE49-F238E27FC236}">
                <a16:creationId xmlns:a16="http://schemas.microsoft.com/office/drawing/2014/main" id="{16A38A87-5E10-42B2-AFA6-717464EE468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a:extLst>
              <a:ext uri="{FF2B5EF4-FFF2-40B4-BE49-F238E27FC236}">
                <a16:creationId xmlns:a16="http://schemas.microsoft.com/office/drawing/2014/main" id="{BB5DCD95-9F9C-4683-A948-FFEB01841B9E}"/>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tangle 14">
            <a:extLst>
              <a:ext uri="{FF2B5EF4-FFF2-40B4-BE49-F238E27FC236}">
                <a16:creationId xmlns:a16="http://schemas.microsoft.com/office/drawing/2014/main" id="{49C9CB8B-4A4C-42DF-A74E-2B34A27CE5F3}"/>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Title 1">
            <a:extLst>
              <a:ext uri="{FF2B5EF4-FFF2-40B4-BE49-F238E27FC236}">
                <a16:creationId xmlns:a16="http://schemas.microsoft.com/office/drawing/2014/main" id="{78B25CF3-61CA-48D9-8227-5AD4AD84FAD4}"/>
              </a:ext>
            </a:extLst>
          </p:cNvPr>
          <p:cNvSpPr>
            <a:spLocks noGrp="1"/>
          </p:cNvSpPr>
          <p:nvPr>
            <p:ph type="title"/>
          </p:nvPr>
        </p:nvSpPr>
        <p:spPr>
          <a:xfrm>
            <a:off x="657817" y="228600"/>
            <a:ext cx="7432083" cy="1260571"/>
          </a:xfrm>
        </p:spPr>
        <p:txBody>
          <a:bodyPr vert="horz" lIns="91440" tIns="45720" rIns="91440" bIns="45720" rtlCol="0" anchor="ctr">
            <a:normAutofit/>
          </a:bodyPr>
          <a:lstStyle/>
          <a:p>
            <a:r>
              <a:rPr lang="en-US" dirty="0"/>
              <a:t>    ICT – WAU – Arts - PE  </a:t>
            </a:r>
          </a:p>
        </p:txBody>
      </p:sp>
    </p:spTree>
    <p:extLst>
      <p:ext uri="{BB962C8B-B14F-4D97-AF65-F5344CB8AC3E}">
        <p14:creationId xmlns:p14="http://schemas.microsoft.com/office/powerpoint/2010/main" val="3874084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D9DB94F-E962-4C31-95D4-397906A61A35}"/>
              </a:ext>
            </a:extLst>
          </p:cNvPr>
          <p:cNvSpPr txBox="1"/>
          <p:nvPr/>
        </p:nvSpPr>
        <p:spPr>
          <a:xfrm>
            <a:off x="331032" y="2958888"/>
            <a:ext cx="5038079" cy="3939540"/>
          </a:xfrm>
          <a:prstGeom prst="rect">
            <a:avLst/>
          </a:prstGeom>
          <a:ln cap="rnd">
            <a:bevel/>
          </a:ln>
        </p:spPr>
        <p:style>
          <a:lnRef idx="2">
            <a:schemeClr val="accent2"/>
          </a:lnRef>
          <a:fillRef idx="1">
            <a:schemeClr val="lt1"/>
          </a:fillRef>
          <a:effectRef idx="0">
            <a:schemeClr val="accent2"/>
          </a:effectRef>
          <a:fontRef idx="minor">
            <a:schemeClr val="dk1"/>
          </a:fontRef>
        </p:style>
        <p:txBody>
          <a:bodyPr wrap="square" lIns="91440" tIns="45720" rIns="91440" bIns="45720" rtlCol="0" anchor="t">
            <a:spAutoFit/>
          </a:bodyPr>
          <a:lstStyle/>
          <a:p>
            <a:pPr marL="179070" indent="-179070">
              <a:spcBef>
                <a:spcPts val="1200"/>
              </a:spcBef>
            </a:pPr>
            <a:r>
              <a:rPr lang="en-GB" sz="2000" b="1" dirty="0">
                <a:solidFill>
                  <a:schemeClr val="bg2">
                    <a:lumMod val="50000"/>
                  </a:schemeClr>
                </a:solidFill>
                <a:latin typeface="SassoonPrimaryInfant" pitchFamily="2" charset="0"/>
              </a:rPr>
              <a:t>RELIGION – Grow in Love </a:t>
            </a:r>
            <a:endParaRPr lang="en-US"/>
          </a:p>
          <a:p>
            <a:pPr marL="179070" indent="-179070">
              <a:spcBef>
                <a:spcPts val="1200"/>
              </a:spcBef>
              <a:buFont typeface="Arial" pitchFamily="34" charset="0"/>
              <a:buChar char="•"/>
            </a:pPr>
            <a:r>
              <a:rPr lang="en-GB" sz="2000" dirty="0">
                <a:latin typeface="SassoonPrimaryInfant"/>
              </a:rPr>
              <a:t>Preparation for First Confession and First Communion (P4).</a:t>
            </a:r>
          </a:p>
          <a:p>
            <a:pPr marL="179070" indent="-179070">
              <a:spcBef>
                <a:spcPts val="1200"/>
              </a:spcBef>
              <a:buFont typeface="Arial" pitchFamily="34" charset="0"/>
              <a:buChar char="•"/>
            </a:pPr>
            <a:r>
              <a:rPr lang="en-GB" sz="2000" dirty="0">
                <a:latin typeface="SassoonPrimaryInfant" pitchFamily="2" charset="0"/>
              </a:rPr>
              <a:t>Mass on a Tuesday morning. </a:t>
            </a:r>
          </a:p>
          <a:p>
            <a:pPr marL="179070" indent="-179070">
              <a:spcBef>
                <a:spcPts val="1200"/>
              </a:spcBef>
              <a:buFont typeface="Arial" pitchFamily="34" charset="0"/>
              <a:buChar char="•"/>
            </a:pPr>
            <a:r>
              <a:rPr lang="en-GB" sz="2000" dirty="0">
                <a:latin typeface="SassoonPrimaryInfant" pitchFamily="2" charset="0"/>
              </a:rPr>
              <a:t>Be Supportive by helping your child to learn new prayers and hymns.</a:t>
            </a:r>
          </a:p>
          <a:p>
            <a:pPr marL="179070" indent="-179070">
              <a:spcBef>
                <a:spcPts val="1200"/>
              </a:spcBef>
              <a:buFont typeface="Arial" pitchFamily="34" charset="0"/>
              <a:buChar char="•"/>
            </a:pPr>
            <a:r>
              <a:rPr lang="en-GB" sz="2000" dirty="0">
                <a:latin typeface="SassoonPrimaryInfant" pitchFamily="2" charset="0"/>
              </a:rPr>
              <a:t>Talking about times when you have not shown love. </a:t>
            </a:r>
          </a:p>
          <a:p>
            <a:pPr marL="342900" indent="-342900">
              <a:spcBef>
                <a:spcPts val="1200"/>
              </a:spcBef>
              <a:buFont typeface="Arial"/>
              <a:buChar char="•"/>
            </a:pPr>
            <a:r>
              <a:rPr lang="en-GB" sz="2000" dirty="0">
                <a:latin typeface="SassoonPrimaryInfant" pitchFamily="2" charset="0"/>
              </a:rPr>
              <a:t>Please help your child to bless themselves correctly.</a:t>
            </a:r>
          </a:p>
        </p:txBody>
      </p:sp>
      <p:sp>
        <p:nvSpPr>
          <p:cNvPr id="5" name="TextBox 4">
            <a:extLst>
              <a:ext uri="{FF2B5EF4-FFF2-40B4-BE49-F238E27FC236}">
                <a16:creationId xmlns:a16="http://schemas.microsoft.com/office/drawing/2014/main" id="{7F27DC4E-514C-45AA-B47E-948CDF8BF3B9}"/>
              </a:ext>
            </a:extLst>
          </p:cNvPr>
          <p:cNvSpPr txBox="1"/>
          <p:nvPr/>
        </p:nvSpPr>
        <p:spPr>
          <a:xfrm>
            <a:off x="5796795" y="2606069"/>
            <a:ext cx="6095168" cy="3631763"/>
          </a:xfrm>
          <a:prstGeom prst="rect">
            <a:avLst/>
          </a:prstGeom>
          <a:ln cap="rnd">
            <a:bevel/>
          </a:ln>
        </p:spPr>
        <p:style>
          <a:lnRef idx="2">
            <a:schemeClr val="accent2"/>
          </a:lnRef>
          <a:fillRef idx="1">
            <a:schemeClr val="lt1"/>
          </a:fillRef>
          <a:effectRef idx="0">
            <a:schemeClr val="accent2"/>
          </a:effectRef>
          <a:fontRef idx="minor">
            <a:schemeClr val="dk1"/>
          </a:fontRef>
        </p:style>
        <p:txBody>
          <a:bodyPr wrap="square" lIns="91440" tIns="45720" rIns="91440" bIns="45720" rtlCol="0" anchor="t">
            <a:spAutoFit/>
          </a:bodyPr>
          <a:lstStyle/>
          <a:p>
            <a:pPr algn="ctr"/>
            <a:r>
              <a:rPr lang="en-GB" sz="2000" dirty="0">
                <a:solidFill>
                  <a:schemeClr val="bg2">
                    <a:lumMod val="50000"/>
                  </a:schemeClr>
                </a:solidFill>
                <a:latin typeface="SassoonPrimaryInfant" pitchFamily="2" charset="0"/>
              </a:rPr>
              <a:t>PDMU</a:t>
            </a:r>
          </a:p>
          <a:p>
            <a:pPr marL="179070" indent="-179070">
              <a:spcBef>
                <a:spcPts val="1200"/>
              </a:spcBef>
              <a:buFont typeface="Arial" pitchFamily="34" charset="0"/>
              <a:buChar char="•"/>
            </a:pPr>
            <a:r>
              <a:rPr lang="en-GB" sz="2000" dirty="0">
                <a:latin typeface="SassoonPrimaryInfant"/>
              </a:rPr>
              <a:t>Promote self esteem.</a:t>
            </a:r>
          </a:p>
          <a:p>
            <a:pPr marL="179070" indent="-179070">
              <a:spcBef>
                <a:spcPts val="1200"/>
              </a:spcBef>
              <a:buFont typeface="Arial" pitchFamily="34" charset="0"/>
              <a:buChar char="•"/>
            </a:pPr>
            <a:r>
              <a:rPr lang="en-GB" sz="2000" dirty="0">
                <a:latin typeface="SassoonPrimaryInfant" pitchFamily="2" charset="0"/>
              </a:rPr>
              <a:t>Class Assembly</a:t>
            </a:r>
          </a:p>
          <a:p>
            <a:pPr marL="179070" indent="-179070">
              <a:spcBef>
                <a:spcPts val="1200"/>
              </a:spcBef>
              <a:buFont typeface="Arial" pitchFamily="34" charset="0"/>
              <a:buChar char="•"/>
            </a:pPr>
            <a:r>
              <a:rPr lang="en-GB" sz="2000" dirty="0">
                <a:latin typeface="SassoonPrimaryInfant" pitchFamily="2" charset="0"/>
              </a:rPr>
              <a:t>Talk about how to take care of themselves and others.</a:t>
            </a:r>
          </a:p>
          <a:p>
            <a:pPr marL="179070" indent="-179070">
              <a:spcBef>
                <a:spcPts val="1200"/>
              </a:spcBef>
              <a:buFont typeface="Arial" pitchFamily="34" charset="0"/>
              <a:buChar char="•"/>
            </a:pPr>
            <a:r>
              <a:rPr lang="en-GB" sz="2000" dirty="0">
                <a:latin typeface="SassoonPrimaryInfant" pitchFamily="2" charset="0"/>
              </a:rPr>
              <a:t>Role in the community.</a:t>
            </a:r>
          </a:p>
          <a:p>
            <a:pPr marL="179070" indent="-179070">
              <a:spcBef>
                <a:spcPts val="1200"/>
              </a:spcBef>
              <a:buFont typeface="Arial" pitchFamily="34" charset="0"/>
              <a:buChar char="•"/>
            </a:pPr>
            <a:r>
              <a:rPr lang="en-GB" sz="2000" dirty="0">
                <a:latin typeface="SassoonPrimaryInfant" pitchFamily="2" charset="0"/>
              </a:rPr>
              <a:t>Circle Time</a:t>
            </a:r>
          </a:p>
          <a:p>
            <a:pPr marL="179070" indent="-179070">
              <a:spcBef>
                <a:spcPts val="1200"/>
              </a:spcBef>
              <a:buFont typeface="Arial" pitchFamily="34" charset="0"/>
              <a:buChar char="•"/>
            </a:pPr>
            <a:r>
              <a:rPr lang="en-GB" sz="2000" dirty="0">
                <a:latin typeface="SassoonPrimaryInfant" pitchFamily="2" charset="0"/>
              </a:rPr>
              <a:t>Teaching Core Values</a:t>
            </a:r>
          </a:p>
          <a:p>
            <a:pPr marL="179070" indent="-179070">
              <a:spcBef>
                <a:spcPts val="1200"/>
              </a:spcBef>
              <a:buFont typeface="Arial" pitchFamily="34" charset="0"/>
              <a:buChar char="•"/>
            </a:pPr>
            <a:r>
              <a:rPr lang="en-GB" sz="2000" dirty="0">
                <a:latin typeface="SassoonPrimaryInfant"/>
              </a:rPr>
              <a:t>Assembly –Award, Table of the week.</a:t>
            </a:r>
          </a:p>
        </p:txBody>
      </p:sp>
      <p:pic>
        <p:nvPicPr>
          <p:cNvPr id="6" name="Picture 2" descr="Image result for grow in love">
            <a:extLst>
              <a:ext uri="{FF2B5EF4-FFF2-40B4-BE49-F238E27FC236}">
                <a16:creationId xmlns:a16="http://schemas.microsoft.com/office/drawing/2014/main" id="{E8846AC0-288F-4A4F-8DB0-E6F3078D380A}"/>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3716203" y="2061473"/>
            <a:ext cx="2080592" cy="117033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Image result for world around us">
            <a:extLst>
              <a:ext uri="{FF2B5EF4-FFF2-40B4-BE49-F238E27FC236}">
                <a16:creationId xmlns:a16="http://schemas.microsoft.com/office/drawing/2014/main" id="{89C31CAB-1FB5-4F3A-A548-616C08CA6C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26589" y="5019026"/>
            <a:ext cx="1638300" cy="157162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Image result for st. patricks holywood">
            <a:extLst>
              <a:ext uri="{FF2B5EF4-FFF2-40B4-BE49-F238E27FC236}">
                <a16:creationId xmlns:a16="http://schemas.microsoft.com/office/drawing/2014/main" id="{14F1E731-5B3F-430E-8601-AAE731DF202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DA79E162-E5ED-48BA-8413-C5F4F48EC53E}"/>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a:extLst>
              <a:ext uri="{FF2B5EF4-FFF2-40B4-BE49-F238E27FC236}">
                <a16:creationId xmlns:a16="http://schemas.microsoft.com/office/drawing/2014/main" id="{BF1820D6-797E-486B-863E-42AD257659AB}"/>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itle 1">
            <a:extLst>
              <a:ext uri="{FF2B5EF4-FFF2-40B4-BE49-F238E27FC236}">
                <a16:creationId xmlns:a16="http://schemas.microsoft.com/office/drawing/2014/main" id="{1B1F0E23-8CF2-446D-B265-6668CBCA33D7}"/>
              </a:ext>
            </a:extLst>
          </p:cNvPr>
          <p:cNvSpPr>
            <a:spLocks noGrp="1"/>
          </p:cNvSpPr>
          <p:nvPr>
            <p:ph type="title"/>
          </p:nvPr>
        </p:nvSpPr>
        <p:spPr>
          <a:xfrm>
            <a:off x="657817" y="228600"/>
            <a:ext cx="7432083" cy="1260571"/>
          </a:xfrm>
        </p:spPr>
        <p:txBody>
          <a:bodyPr vert="horz" lIns="91440" tIns="45720" rIns="91440" bIns="45720" rtlCol="0" anchor="ctr">
            <a:normAutofit/>
          </a:bodyPr>
          <a:lstStyle/>
          <a:p>
            <a:r>
              <a:rPr lang="en-US" dirty="0">
                <a:latin typeface="SassoonPrimaryInfant" pitchFamily="2" charset="0"/>
              </a:rPr>
              <a:t>    RE - PDMU</a:t>
            </a:r>
          </a:p>
        </p:txBody>
      </p:sp>
    </p:spTree>
    <p:extLst>
      <p:ext uri="{BB962C8B-B14F-4D97-AF65-F5344CB8AC3E}">
        <p14:creationId xmlns:p14="http://schemas.microsoft.com/office/powerpoint/2010/main" val="4200947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026">
            <a:extLst>
              <a:ext uri="{FF2B5EF4-FFF2-40B4-BE49-F238E27FC236}">
                <a16:creationId xmlns:a16="http://schemas.microsoft.com/office/drawing/2014/main" id="{B9766F8F-5A5D-4D8A-A751-F4040E4133E9}"/>
              </a:ext>
            </a:extLst>
          </p:cNvPr>
          <p:cNvSpPr txBox="1">
            <a:spLocks noChangeArrowheads="1"/>
          </p:cNvSpPr>
          <p:nvPr/>
        </p:nvSpPr>
        <p:spPr bwMode="auto">
          <a:xfrm>
            <a:off x="877888" y="483065"/>
            <a:ext cx="6124112" cy="707886"/>
          </a:xfrm>
          <a:prstGeom prst="rect">
            <a:avLst/>
          </a:prstGeom>
          <a:solidFill>
            <a:schemeClr val="bg1"/>
          </a:solidFill>
          <a:ln w="9525">
            <a:solidFill>
              <a:schemeClr val="bg1"/>
            </a:solidFill>
            <a:miter lim="800000"/>
            <a:headEnd/>
            <a:tailEnd/>
          </a:ln>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GB" altLang="en-US" sz="4000" dirty="0">
                <a:latin typeface="Calibri" panose="020F0502020204030204" pitchFamily="34" charset="0"/>
                <a:cs typeface="Calibri" panose="020F0502020204030204" pitchFamily="34" charset="0"/>
              </a:rPr>
              <a:t>Expectations from your child</a:t>
            </a:r>
          </a:p>
        </p:txBody>
      </p:sp>
      <p:sp>
        <p:nvSpPr>
          <p:cNvPr id="5" name="Text Box 1027">
            <a:extLst>
              <a:ext uri="{FF2B5EF4-FFF2-40B4-BE49-F238E27FC236}">
                <a16:creationId xmlns:a16="http://schemas.microsoft.com/office/drawing/2014/main" id="{52C538A2-036F-44EF-BB38-0DCE6D3AF6EE}"/>
              </a:ext>
            </a:extLst>
          </p:cNvPr>
          <p:cNvSpPr txBox="1">
            <a:spLocks noChangeArrowheads="1"/>
          </p:cNvSpPr>
          <p:nvPr/>
        </p:nvSpPr>
        <p:spPr bwMode="auto">
          <a:xfrm>
            <a:off x="280988" y="2061473"/>
            <a:ext cx="8588375" cy="4154984"/>
          </a:xfrm>
          <a:prstGeom prst="rect">
            <a:avLst/>
          </a:prstGeom>
          <a:solidFill>
            <a:schemeClr val="bg1"/>
          </a:solidFill>
          <a:ln>
            <a:solidFill>
              <a:schemeClr val="bg1"/>
            </a:solidFill>
          </a:ln>
          <a:effectLst/>
        </p:spPr>
        <p:txBody>
          <a:bodyPr>
            <a:spAutoFit/>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defRPr/>
            </a:pPr>
            <a:r>
              <a:rPr lang="en-GB" altLang="en-US" sz="2400" dirty="0">
                <a:latin typeface="SassoonPrimaryInfant" pitchFamily="2" charset="0"/>
                <a:cs typeface="Calibri" panose="020F0502020204030204" pitchFamily="34" charset="0"/>
              </a:rPr>
              <a:t>Pay attention to the teacher’s signal</a:t>
            </a:r>
          </a:p>
          <a:p>
            <a:pPr eaLnBrk="1" hangingPunct="1">
              <a:spcBef>
                <a:spcPct val="0"/>
              </a:spcBef>
              <a:defRPr/>
            </a:pPr>
            <a:endParaRPr lang="en-GB" altLang="en-US" sz="2400" dirty="0">
              <a:latin typeface="SassoonPrimaryInfant" pitchFamily="2" charset="0"/>
              <a:cs typeface="Calibri" panose="020F0502020204030204" pitchFamily="34" charset="0"/>
            </a:endParaRPr>
          </a:p>
          <a:p>
            <a:pPr eaLnBrk="1" hangingPunct="1">
              <a:spcBef>
                <a:spcPct val="0"/>
              </a:spcBef>
              <a:defRPr/>
            </a:pPr>
            <a:r>
              <a:rPr lang="en-GB" altLang="en-US" sz="2400" dirty="0">
                <a:latin typeface="SassoonPrimaryInfant" pitchFamily="2" charset="0"/>
                <a:cs typeface="Calibri" panose="020F0502020204030204" pitchFamily="34" charset="0"/>
              </a:rPr>
              <a:t>Listen carefully to the person who is meant to be talking</a:t>
            </a:r>
          </a:p>
          <a:p>
            <a:pPr eaLnBrk="1" hangingPunct="1">
              <a:spcBef>
                <a:spcPct val="0"/>
              </a:spcBef>
              <a:defRPr/>
            </a:pPr>
            <a:endParaRPr lang="en-GB" altLang="en-US" sz="2400" dirty="0">
              <a:latin typeface="SassoonPrimaryInfant" pitchFamily="2" charset="0"/>
              <a:cs typeface="Calibri" panose="020F0502020204030204" pitchFamily="34" charset="0"/>
            </a:endParaRPr>
          </a:p>
          <a:p>
            <a:pPr eaLnBrk="1" hangingPunct="1">
              <a:spcBef>
                <a:spcPct val="0"/>
              </a:spcBef>
              <a:defRPr/>
            </a:pPr>
            <a:r>
              <a:rPr lang="en-GB" altLang="en-US" sz="2400" dirty="0">
                <a:latin typeface="SassoonPrimaryInfant" pitchFamily="2" charset="0"/>
                <a:cs typeface="Calibri" panose="020F0502020204030204" pitchFamily="34" charset="0"/>
              </a:rPr>
              <a:t>Do your best work and do not disturb others</a:t>
            </a:r>
          </a:p>
          <a:p>
            <a:pPr eaLnBrk="1" hangingPunct="1">
              <a:spcBef>
                <a:spcPct val="0"/>
              </a:spcBef>
              <a:defRPr/>
            </a:pPr>
            <a:endParaRPr lang="en-GB" altLang="en-US" sz="2400" dirty="0">
              <a:latin typeface="SassoonPrimaryInfant" pitchFamily="2" charset="0"/>
              <a:cs typeface="Calibri" panose="020F0502020204030204" pitchFamily="34" charset="0"/>
            </a:endParaRPr>
          </a:p>
          <a:p>
            <a:pPr eaLnBrk="1" hangingPunct="1">
              <a:spcBef>
                <a:spcPct val="0"/>
              </a:spcBef>
              <a:defRPr/>
            </a:pPr>
            <a:r>
              <a:rPr lang="en-GB" altLang="en-US" sz="2400" dirty="0">
                <a:latin typeface="SassoonPrimaryInfant" pitchFamily="2" charset="0"/>
                <a:cs typeface="Calibri" panose="020F0502020204030204" pitchFamily="34" charset="0"/>
              </a:rPr>
              <a:t>Use kind hands, feet and words</a:t>
            </a:r>
          </a:p>
          <a:p>
            <a:pPr eaLnBrk="1" hangingPunct="1">
              <a:spcBef>
                <a:spcPct val="0"/>
              </a:spcBef>
              <a:defRPr/>
            </a:pPr>
            <a:endParaRPr lang="en-GB" altLang="en-US" sz="2400" dirty="0">
              <a:latin typeface="SassoonPrimaryInfant" pitchFamily="2" charset="0"/>
              <a:cs typeface="Calibri" panose="020F0502020204030204" pitchFamily="34" charset="0"/>
            </a:endParaRPr>
          </a:p>
          <a:p>
            <a:pPr eaLnBrk="1" hangingPunct="1">
              <a:spcBef>
                <a:spcPct val="0"/>
              </a:spcBef>
              <a:defRPr/>
            </a:pPr>
            <a:r>
              <a:rPr lang="en-GB" altLang="en-US" sz="2400" dirty="0">
                <a:latin typeface="SassoonPrimaryInfant" pitchFamily="2" charset="0"/>
                <a:cs typeface="Calibri" panose="020F0502020204030204" pitchFamily="34" charset="0"/>
              </a:rPr>
              <a:t>Show good manners</a:t>
            </a:r>
          </a:p>
          <a:p>
            <a:pPr eaLnBrk="1" hangingPunct="1">
              <a:spcBef>
                <a:spcPct val="0"/>
              </a:spcBef>
              <a:defRPr/>
            </a:pPr>
            <a:endParaRPr lang="en-GB" altLang="en-US" sz="2400" dirty="0">
              <a:latin typeface="SassoonPrimaryInfant" pitchFamily="2" charset="0"/>
              <a:cs typeface="Calibri" panose="020F0502020204030204" pitchFamily="34" charset="0"/>
            </a:endParaRPr>
          </a:p>
          <a:p>
            <a:pPr eaLnBrk="1" hangingPunct="1">
              <a:spcBef>
                <a:spcPct val="0"/>
              </a:spcBef>
              <a:defRPr/>
            </a:pPr>
            <a:r>
              <a:rPr lang="en-GB" altLang="en-US" sz="2400" dirty="0">
                <a:latin typeface="SassoonPrimaryInfant" pitchFamily="2" charset="0"/>
                <a:cs typeface="Calibri" panose="020F0502020204030204" pitchFamily="34" charset="0"/>
              </a:rPr>
              <a:t>Complete homework on time</a:t>
            </a:r>
          </a:p>
        </p:txBody>
      </p:sp>
      <p:pic>
        <p:nvPicPr>
          <p:cNvPr id="6" name="Picture 2" descr="Image result for st. patricks holywood">
            <a:extLst>
              <a:ext uri="{FF2B5EF4-FFF2-40B4-BE49-F238E27FC236}">
                <a16:creationId xmlns:a16="http://schemas.microsoft.com/office/drawing/2014/main" id="{6995E797-03DB-4F69-81DE-81D6855D1D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60656963-3EDD-40B4-9198-099B8CFD1949}"/>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680A71F4-8BA8-48A9-BCEA-F26B99F4708E}"/>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6386" name="Picture 2" descr="Image result for expectations of pupils clipart">
            <a:extLst>
              <a:ext uri="{FF2B5EF4-FFF2-40B4-BE49-F238E27FC236}">
                <a16:creationId xmlns:a16="http://schemas.microsoft.com/office/drawing/2014/main" id="{A611348A-8A40-4010-8EAB-6AF47C2A40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69364" y="2444106"/>
            <a:ext cx="2863850" cy="3721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7711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1ED26BC-8D5D-4FD2-BDDD-8F03EE86A3A7}"/>
              </a:ext>
            </a:extLst>
          </p:cNvPr>
          <p:cNvSpPr>
            <a:spLocks noGrp="1" noChangeArrowheads="1"/>
          </p:cNvSpPr>
          <p:nvPr>
            <p:ph type="title"/>
          </p:nvPr>
        </p:nvSpPr>
        <p:spPr>
          <a:xfrm>
            <a:off x="939800" y="584200"/>
            <a:ext cx="7054850" cy="792162"/>
          </a:xfrm>
          <a:solidFill>
            <a:schemeClr val="bg1"/>
          </a:solidFill>
          <a:ln>
            <a:solidFill>
              <a:schemeClr val="bg1"/>
            </a:solidFill>
          </a:ln>
        </p:spPr>
        <p:txBody>
          <a:bodyPr/>
          <a:lstStyle/>
          <a:p>
            <a:pPr eaLnBrk="1" hangingPunct="1"/>
            <a:r>
              <a:rPr lang="en-GB" altLang="en-US" dirty="0">
                <a:latin typeface="Calibri" panose="020F0502020204030204" pitchFamily="34" charset="0"/>
                <a:cs typeface="Calibri" panose="020F0502020204030204" pitchFamily="34" charset="0"/>
              </a:rPr>
              <a:t>Homework in P4/5</a:t>
            </a:r>
          </a:p>
        </p:txBody>
      </p:sp>
      <p:sp>
        <p:nvSpPr>
          <p:cNvPr id="5" name="Rectangle 3">
            <a:extLst>
              <a:ext uri="{FF2B5EF4-FFF2-40B4-BE49-F238E27FC236}">
                <a16:creationId xmlns:a16="http://schemas.microsoft.com/office/drawing/2014/main" id="{883718FF-7A06-48DA-9B7A-B836D8C73B65}"/>
              </a:ext>
            </a:extLst>
          </p:cNvPr>
          <p:cNvSpPr txBox="1">
            <a:spLocks noChangeArrowheads="1"/>
          </p:cNvSpPr>
          <p:nvPr/>
        </p:nvSpPr>
        <p:spPr>
          <a:xfrm>
            <a:off x="2689829" y="2243792"/>
            <a:ext cx="8518525" cy="4078287"/>
          </a:xfrm>
          <a:prstGeom prst="rect">
            <a:avLst/>
          </a:prstGeom>
          <a:solidFill>
            <a:schemeClr val="bg1"/>
          </a:solidFill>
          <a:ln>
            <a:solidFill>
              <a:schemeClr val="bg1"/>
            </a:solidFill>
          </a:ln>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defRPr/>
            </a:pPr>
            <a:r>
              <a:rPr lang="en-GB" altLang="en-US" sz="2400" dirty="0">
                <a:latin typeface="SassoonPrimaryInfant" pitchFamily="2" charset="0"/>
                <a:cs typeface="Calibri" panose="020F0502020204030204" pitchFamily="34" charset="0"/>
              </a:rPr>
              <a:t>Children need help to become organised.  You can help them by checking they have all books needed and notes which need returned. </a:t>
            </a:r>
          </a:p>
          <a:p>
            <a:pPr>
              <a:spcBef>
                <a:spcPts val="0"/>
              </a:spcBef>
              <a:defRPr/>
            </a:pPr>
            <a:r>
              <a:rPr lang="en-GB" altLang="en-US" sz="2400" dirty="0">
                <a:latin typeface="SassoonPrimaryInfant"/>
                <a:cs typeface="Calibri"/>
              </a:rPr>
              <a:t>Children will get homework weekly on a Monday and is due back on Friday (Thursday for P4 with Grow in Love on Thursday night).  If for any reason you feel your child cannot complete homework please write in their homework book.</a:t>
            </a:r>
          </a:p>
          <a:p>
            <a:pPr>
              <a:spcBef>
                <a:spcPts val="0"/>
              </a:spcBef>
              <a:defRPr/>
            </a:pPr>
            <a:r>
              <a:rPr lang="en-GB" altLang="en-US" sz="2400" dirty="0">
                <a:latin typeface="SassoonPrimaryInfant"/>
                <a:cs typeface="Calibri"/>
              </a:rPr>
              <a:t>From time to time, the children will have to complete project work and this will replace their Maths and English work for the time it takes to complete the project – except for weekly spelling and Mental Maths. </a:t>
            </a:r>
            <a:endParaRPr lang="en-GB" altLang="en-US" sz="2400" dirty="0">
              <a:latin typeface="SassoonPrimaryInfant" pitchFamily="2" charset="0"/>
              <a:cs typeface="Calibri" panose="020F0502020204030204" pitchFamily="34" charset="0"/>
            </a:endParaRPr>
          </a:p>
          <a:p>
            <a:pPr>
              <a:spcBef>
                <a:spcPts val="0"/>
              </a:spcBef>
              <a:defRPr/>
            </a:pPr>
            <a:r>
              <a:rPr lang="en-GB" altLang="en-US" sz="2400" dirty="0">
                <a:latin typeface="SassoonPrimaryInfant" pitchFamily="2" charset="0"/>
                <a:cs typeface="Calibri" panose="020F0502020204030204" pitchFamily="34" charset="0"/>
              </a:rPr>
              <a:t>Continue to encourage your child to use Bug Club to read online and complete the activities. </a:t>
            </a:r>
          </a:p>
        </p:txBody>
      </p:sp>
      <p:pic>
        <p:nvPicPr>
          <p:cNvPr id="6" name="Picture 2" descr="Image result for st. patricks holywood">
            <a:extLst>
              <a:ext uri="{FF2B5EF4-FFF2-40B4-BE49-F238E27FC236}">
                <a16:creationId xmlns:a16="http://schemas.microsoft.com/office/drawing/2014/main" id="{EBECA23B-3283-4B65-9B8E-766B125CE6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293F3BFA-5BF4-4A65-BC21-1A3F9A927221}"/>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0AB1035F-78BF-42B8-B899-736F4291A05D}"/>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Picture 2" descr="Image result for homework">
            <a:extLst>
              <a:ext uri="{FF2B5EF4-FFF2-40B4-BE49-F238E27FC236}">
                <a16:creationId xmlns:a16="http://schemas.microsoft.com/office/drawing/2014/main" id="{DEA7A39E-2E46-4451-8E0B-A5F1691665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6100" y="2311486"/>
            <a:ext cx="1529604" cy="15296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Image result for homework">
            <a:extLst>
              <a:ext uri="{FF2B5EF4-FFF2-40B4-BE49-F238E27FC236}">
                <a16:creationId xmlns:a16="http://schemas.microsoft.com/office/drawing/2014/main" id="{D779E55D-EA1A-43BE-B9D7-DAA6A8918E5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070" y="4452453"/>
            <a:ext cx="1529767" cy="1759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2490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6189489-28DD-4C84-9ED3-22C881FF0781}"/>
              </a:ext>
            </a:extLst>
          </p:cNvPr>
          <p:cNvSpPr txBox="1">
            <a:spLocks/>
          </p:cNvSpPr>
          <p:nvPr/>
        </p:nvSpPr>
        <p:spPr>
          <a:xfrm>
            <a:off x="397176" y="1548296"/>
            <a:ext cx="7495837" cy="21174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lvl="0" indent="-285750" algn="l" eaLnBrk="0" fontAlgn="base" hangingPunct="0">
              <a:lnSpc>
                <a:spcPct val="100000"/>
              </a:lnSpc>
              <a:spcBef>
                <a:spcPct val="20000"/>
              </a:spcBef>
              <a:spcAft>
                <a:spcPct val="0"/>
              </a:spcAft>
              <a:buFont typeface="Arial" panose="020B0604020202020204" pitchFamily="34" charset="0"/>
              <a:buChar char="•"/>
              <a:defRPr/>
            </a:pPr>
            <a:r>
              <a:rPr lang="en-GB" sz="1800" kern="0" dirty="0">
                <a:solidFill>
                  <a:srgbClr val="000000"/>
                </a:solidFill>
                <a:latin typeface="SassoonPrimaryInfant"/>
              </a:rPr>
              <a:t>Daily prayers</a:t>
            </a:r>
          </a:p>
          <a:p>
            <a:pPr marL="342900" lvl="0" indent="-342900" algn="l" eaLnBrk="0" fontAlgn="base" hangingPunct="0">
              <a:lnSpc>
                <a:spcPct val="100000"/>
              </a:lnSpc>
              <a:spcBef>
                <a:spcPct val="20000"/>
              </a:spcBef>
              <a:spcAft>
                <a:spcPct val="0"/>
              </a:spcAft>
              <a:buFontTx/>
              <a:buChar char="•"/>
              <a:defRPr/>
            </a:pPr>
            <a:r>
              <a:rPr lang="en-GB" sz="1800" kern="0" dirty="0">
                <a:solidFill>
                  <a:srgbClr val="000000"/>
                </a:solidFill>
                <a:latin typeface="SassoonPrimaryInfant"/>
              </a:rPr>
              <a:t>Register by 9:00</a:t>
            </a:r>
            <a:endParaRPr lang="en-GB" sz="1800" kern="0" dirty="0">
              <a:solidFill>
                <a:srgbClr val="000000"/>
              </a:solidFill>
              <a:latin typeface="SassoonPrimaryInfant" pitchFamily="2" charset="0"/>
            </a:endParaRPr>
          </a:p>
          <a:p>
            <a:pPr marL="342900" indent="-342900" algn="l" eaLnBrk="0" fontAlgn="base" hangingPunct="0">
              <a:lnSpc>
                <a:spcPct val="100000"/>
              </a:lnSpc>
              <a:spcBef>
                <a:spcPct val="20000"/>
              </a:spcBef>
              <a:spcAft>
                <a:spcPct val="0"/>
              </a:spcAft>
              <a:buFontTx/>
              <a:buChar char="•"/>
              <a:defRPr/>
            </a:pPr>
            <a:r>
              <a:rPr lang="en-GB" sz="1800" kern="0" dirty="0">
                <a:solidFill>
                  <a:srgbClr val="000000"/>
                </a:solidFill>
                <a:latin typeface="SassoonPrimaryInfant"/>
              </a:rPr>
              <a:t>Break (Snack indoors) 10.30 – 10.45 Outside play 10.45-11.00</a:t>
            </a:r>
          </a:p>
          <a:p>
            <a:pPr marL="342900" indent="-342900" algn="l" eaLnBrk="0" fontAlgn="base" hangingPunct="0">
              <a:lnSpc>
                <a:spcPct val="100000"/>
              </a:lnSpc>
              <a:spcBef>
                <a:spcPct val="20000"/>
              </a:spcBef>
              <a:spcAft>
                <a:spcPct val="0"/>
              </a:spcAft>
              <a:buFontTx/>
              <a:buChar char="•"/>
              <a:defRPr/>
            </a:pPr>
            <a:r>
              <a:rPr lang="en-GB" sz="1800" kern="0" dirty="0">
                <a:solidFill>
                  <a:srgbClr val="000000"/>
                </a:solidFill>
                <a:latin typeface="SassoonPrimaryInfant"/>
              </a:rPr>
              <a:t>Lunch 12.25- 12.45 – Children having lunch eat in the classroom. </a:t>
            </a:r>
            <a:endParaRPr lang="en-GB" sz="1800" kern="0" dirty="0">
              <a:solidFill>
                <a:srgbClr val="000000"/>
              </a:solidFill>
              <a:latin typeface="SassoonPrimaryInfant" pitchFamily="2" charset="0"/>
            </a:endParaRPr>
          </a:p>
          <a:p>
            <a:pPr marL="342900" lvl="0" indent="-342900" algn="l" eaLnBrk="0" fontAlgn="base" hangingPunct="0">
              <a:lnSpc>
                <a:spcPct val="100000"/>
              </a:lnSpc>
              <a:spcBef>
                <a:spcPct val="20000"/>
              </a:spcBef>
              <a:spcAft>
                <a:spcPct val="0"/>
              </a:spcAft>
              <a:buFontTx/>
              <a:buChar char="•"/>
              <a:defRPr/>
            </a:pPr>
            <a:r>
              <a:rPr lang="en-GB" sz="1800" kern="0" dirty="0">
                <a:solidFill>
                  <a:srgbClr val="000000"/>
                </a:solidFill>
                <a:latin typeface="SassoonPrimaryInfant"/>
              </a:rPr>
              <a:t>Children then play outside from 12.45 to 1.15</a:t>
            </a:r>
          </a:p>
        </p:txBody>
      </p:sp>
      <p:pic>
        <p:nvPicPr>
          <p:cNvPr id="6" name="Picture 2" descr="Image result for st. patricks holywood">
            <a:extLst>
              <a:ext uri="{FF2B5EF4-FFF2-40B4-BE49-F238E27FC236}">
                <a16:creationId xmlns:a16="http://schemas.microsoft.com/office/drawing/2014/main" id="{6E301EA0-D41E-4F34-87FF-6546CADCA5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119206"/>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5D60EE76-D00A-472E-8338-9791EF273922}"/>
              </a:ext>
            </a:extLst>
          </p:cNvPr>
          <p:cNvSpPr/>
          <p:nvPr/>
        </p:nvSpPr>
        <p:spPr>
          <a:xfrm>
            <a:off x="0" y="1587010"/>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5B62AA84-0349-4B2D-9FBF-C43F43AFDDAE}"/>
              </a:ext>
            </a:extLst>
          </p:cNvPr>
          <p:cNvSpPr/>
          <p:nvPr/>
        </p:nvSpPr>
        <p:spPr>
          <a:xfrm>
            <a:off x="0" y="1816412"/>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itle 11">
            <a:extLst>
              <a:ext uri="{FF2B5EF4-FFF2-40B4-BE49-F238E27FC236}">
                <a16:creationId xmlns:a16="http://schemas.microsoft.com/office/drawing/2014/main" id="{D54FBFD9-DD1F-4DFA-8BF0-DA74767D0F91}"/>
              </a:ext>
            </a:extLst>
          </p:cNvPr>
          <p:cNvSpPr>
            <a:spLocks noGrp="1"/>
          </p:cNvSpPr>
          <p:nvPr>
            <p:ph type="title"/>
          </p:nvPr>
        </p:nvSpPr>
        <p:spPr/>
        <p:txBody>
          <a:bodyPr/>
          <a:lstStyle/>
          <a:p>
            <a:r>
              <a:rPr lang="en-GB" dirty="0">
                <a:latin typeface="SassoonPrimaryInfant" pitchFamily="2" charset="0"/>
              </a:rPr>
              <a:t>Daily Routine </a:t>
            </a:r>
          </a:p>
        </p:txBody>
      </p:sp>
      <p:sp>
        <p:nvSpPr>
          <p:cNvPr id="13" name="Rectangle 12">
            <a:extLst>
              <a:ext uri="{FF2B5EF4-FFF2-40B4-BE49-F238E27FC236}">
                <a16:creationId xmlns:a16="http://schemas.microsoft.com/office/drawing/2014/main" id="{E69307E2-22E4-4FF4-A168-859162E037AD}"/>
              </a:ext>
            </a:extLst>
          </p:cNvPr>
          <p:cNvSpPr/>
          <p:nvPr/>
        </p:nvSpPr>
        <p:spPr>
          <a:xfrm>
            <a:off x="5961321" y="4593012"/>
            <a:ext cx="6096000" cy="2031325"/>
          </a:xfrm>
          <a:prstGeom prst="rect">
            <a:avLst/>
          </a:prstGeom>
        </p:spPr>
        <p:txBody>
          <a:bodyPr lIns="91440" tIns="45720" rIns="91440" bIns="45720" anchor="t">
            <a:spAutoFit/>
          </a:bodyPr>
          <a:lstStyle/>
          <a:p>
            <a:pPr algn="just">
              <a:defRPr/>
            </a:pPr>
            <a:r>
              <a:rPr lang="en-GB" altLang="en-US" dirty="0">
                <a:latin typeface="SassoonPrimaryInfant" pitchFamily="2" charset="0"/>
                <a:cs typeface="Calibri" panose="020F0502020204030204" pitchFamily="34" charset="0"/>
              </a:rPr>
              <a:t>Develop a positive attitude towards school.</a:t>
            </a:r>
          </a:p>
          <a:p>
            <a:pPr algn="just">
              <a:defRPr/>
            </a:pPr>
            <a:r>
              <a:rPr lang="en-GB" altLang="en-US" dirty="0">
                <a:latin typeface="SassoonPrimaryInfant"/>
                <a:cs typeface="Calibri"/>
              </a:rPr>
              <a:t>Develop a mature, responsible attitude towards school work, practical and written.</a:t>
            </a:r>
          </a:p>
          <a:p>
            <a:pPr algn="just">
              <a:defRPr/>
            </a:pPr>
            <a:r>
              <a:rPr lang="en-GB" altLang="en-US" dirty="0">
                <a:latin typeface="SassoonPrimaryInfant" pitchFamily="2" charset="0"/>
                <a:cs typeface="Calibri" panose="020F0502020204030204" pitchFamily="34" charset="0"/>
              </a:rPr>
              <a:t>Develop confidence and self-esteem.</a:t>
            </a:r>
          </a:p>
          <a:p>
            <a:pPr algn="just">
              <a:defRPr/>
            </a:pPr>
            <a:r>
              <a:rPr lang="en-GB" altLang="en-US" dirty="0">
                <a:latin typeface="SassoonPrimaryInfant" pitchFamily="2" charset="0"/>
                <a:cs typeface="Calibri" panose="020F0502020204030204" pitchFamily="34" charset="0"/>
              </a:rPr>
              <a:t>Develop the ability to think for themselves and respond to questioning appropriately.</a:t>
            </a:r>
          </a:p>
          <a:p>
            <a:pPr algn="just">
              <a:defRPr/>
            </a:pPr>
            <a:r>
              <a:rPr lang="en-GB" altLang="en-US" dirty="0">
                <a:latin typeface="SassoonPrimaryInfant" pitchFamily="2" charset="0"/>
                <a:cs typeface="Calibri" panose="020F0502020204030204" pitchFamily="34" charset="0"/>
              </a:rPr>
              <a:t>Work independently at home and in class.</a:t>
            </a:r>
          </a:p>
        </p:txBody>
      </p:sp>
      <p:sp>
        <p:nvSpPr>
          <p:cNvPr id="14" name="Rectangle 13">
            <a:extLst>
              <a:ext uri="{FF2B5EF4-FFF2-40B4-BE49-F238E27FC236}">
                <a16:creationId xmlns:a16="http://schemas.microsoft.com/office/drawing/2014/main" id="{151D97D1-79C9-4005-87C6-149CB535EA35}"/>
              </a:ext>
            </a:extLst>
          </p:cNvPr>
          <p:cNvSpPr/>
          <p:nvPr/>
        </p:nvSpPr>
        <p:spPr>
          <a:xfrm>
            <a:off x="0" y="4231345"/>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tangle 14">
            <a:extLst>
              <a:ext uri="{FF2B5EF4-FFF2-40B4-BE49-F238E27FC236}">
                <a16:creationId xmlns:a16="http://schemas.microsoft.com/office/drawing/2014/main" id="{01054BDE-ED61-41F0-9001-D1E7654ED915}"/>
              </a:ext>
            </a:extLst>
          </p:cNvPr>
          <p:cNvSpPr/>
          <p:nvPr/>
        </p:nvSpPr>
        <p:spPr>
          <a:xfrm>
            <a:off x="0" y="4460747"/>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Title 11">
            <a:extLst>
              <a:ext uri="{FF2B5EF4-FFF2-40B4-BE49-F238E27FC236}">
                <a16:creationId xmlns:a16="http://schemas.microsoft.com/office/drawing/2014/main" id="{94EA6B25-8EAD-4B38-A3E7-42F47BACA2E0}"/>
              </a:ext>
            </a:extLst>
          </p:cNvPr>
          <p:cNvSpPr txBox="1">
            <a:spLocks/>
          </p:cNvSpPr>
          <p:nvPr/>
        </p:nvSpPr>
        <p:spPr>
          <a:xfrm>
            <a:off x="308460" y="454440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dirty="0"/>
              <a:t>Holistic Development  </a:t>
            </a:r>
          </a:p>
        </p:txBody>
      </p:sp>
      <p:pic>
        <p:nvPicPr>
          <p:cNvPr id="2050" name="Picture 2" descr="Image result for school routine clipart">
            <a:extLst>
              <a:ext uri="{FF2B5EF4-FFF2-40B4-BE49-F238E27FC236}">
                <a16:creationId xmlns:a16="http://schemas.microsoft.com/office/drawing/2014/main" id="{1E4E69E6-56CE-498C-B779-2AC144F34F4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75924" b="19980"/>
          <a:stretch/>
        </p:blipFill>
        <p:spPr bwMode="auto">
          <a:xfrm>
            <a:off x="8731213" y="1948567"/>
            <a:ext cx="1348451" cy="203224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pupil holistic development clipart">
            <a:extLst>
              <a:ext uri="{FF2B5EF4-FFF2-40B4-BE49-F238E27FC236}">
                <a16:creationId xmlns:a16="http://schemas.microsoft.com/office/drawing/2014/main" id="{47818180-3CD6-4D7A-A187-CBBC8371132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4276" y="5298774"/>
            <a:ext cx="1528520" cy="1325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715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Image result for st. patricks holywood">
            <a:extLst>
              <a:ext uri="{FF2B5EF4-FFF2-40B4-BE49-F238E27FC236}">
                <a16:creationId xmlns:a16="http://schemas.microsoft.com/office/drawing/2014/main" id="{C37135E4-CAD1-4F2F-8C18-C3CDC7FA5C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203612"/>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328ACC32-093A-4BA1-A0F6-3F33BDAD480C}"/>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A28D3DCF-9E09-409C-AF35-C55E2B7F6931}"/>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itle 11">
            <a:extLst>
              <a:ext uri="{FF2B5EF4-FFF2-40B4-BE49-F238E27FC236}">
                <a16:creationId xmlns:a16="http://schemas.microsoft.com/office/drawing/2014/main" id="{BFD696E3-1263-4387-8882-0C19A4E3FE6E}"/>
              </a:ext>
            </a:extLst>
          </p:cNvPr>
          <p:cNvSpPr>
            <a:spLocks noGrp="1"/>
          </p:cNvSpPr>
          <p:nvPr>
            <p:ph type="title"/>
          </p:nvPr>
        </p:nvSpPr>
        <p:spPr>
          <a:xfrm>
            <a:off x="838200" y="365125"/>
            <a:ext cx="10515600" cy="1325563"/>
          </a:xfrm>
        </p:spPr>
        <p:txBody>
          <a:bodyPr/>
          <a:lstStyle/>
          <a:p>
            <a:r>
              <a:rPr lang="en-GB" dirty="0">
                <a:latin typeface="SassoonPrimaryInfant" pitchFamily="2" charset="0"/>
              </a:rPr>
              <a:t>Mindfulness </a:t>
            </a:r>
          </a:p>
        </p:txBody>
      </p:sp>
      <p:sp>
        <p:nvSpPr>
          <p:cNvPr id="9" name="Title 1">
            <a:extLst>
              <a:ext uri="{FF2B5EF4-FFF2-40B4-BE49-F238E27FC236}">
                <a16:creationId xmlns:a16="http://schemas.microsoft.com/office/drawing/2014/main" id="{FA76E20E-227F-48EC-BF9B-66C773196037}"/>
              </a:ext>
            </a:extLst>
          </p:cNvPr>
          <p:cNvSpPr txBox="1">
            <a:spLocks/>
          </p:cNvSpPr>
          <p:nvPr/>
        </p:nvSpPr>
        <p:spPr>
          <a:xfrm>
            <a:off x="457315" y="1976957"/>
            <a:ext cx="7495837" cy="2117450"/>
          </a:xfrm>
          <a:prstGeom prst="rect">
            <a:avLst/>
          </a:prstGeom>
        </p:spPr>
        <p:txBody>
          <a:bodyPr vert="horz" lIns="91440" tIns="45720" rIns="91440" bIns="4572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lvl="0" indent="-285750" algn="l" eaLnBrk="0" fontAlgn="base" hangingPunct="0">
              <a:lnSpc>
                <a:spcPct val="100000"/>
              </a:lnSpc>
              <a:spcBef>
                <a:spcPct val="20000"/>
              </a:spcBef>
              <a:spcAft>
                <a:spcPct val="0"/>
              </a:spcAft>
              <a:buFont typeface="Arial" panose="020B0604020202020204" pitchFamily="34" charset="0"/>
              <a:buChar char="•"/>
              <a:defRPr/>
            </a:pPr>
            <a:r>
              <a:rPr lang="en-US" dirty="0">
                <a:latin typeface="SassoonPrimaryInfant" pitchFamily="2" charset="0"/>
              </a:rPr>
              <a:t>Mindfulness means paying full attention to something. It means slowing down to really notice what you're doing. Being mindful is the opposite of rushing or multitasking. When you're mindful, you're taking your time. You're focusing in a relaxed, easy way.</a:t>
            </a:r>
            <a:endParaRPr lang="en-GB" sz="1800" kern="0" dirty="0">
              <a:solidFill>
                <a:srgbClr val="000000"/>
              </a:solidFill>
              <a:latin typeface="SassoonPrimaryInfant" pitchFamily="2" charset="0"/>
            </a:endParaRPr>
          </a:p>
        </p:txBody>
      </p:sp>
      <p:sp>
        <p:nvSpPr>
          <p:cNvPr id="11" name="Title 1">
            <a:extLst>
              <a:ext uri="{FF2B5EF4-FFF2-40B4-BE49-F238E27FC236}">
                <a16:creationId xmlns:a16="http://schemas.microsoft.com/office/drawing/2014/main" id="{BF2C6962-6CE6-48F7-9429-95CAA2702DF8}"/>
              </a:ext>
            </a:extLst>
          </p:cNvPr>
          <p:cNvSpPr txBox="1">
            <a:spLocks/>
          </p:cNvSpPr>
          <p:nvPr/>
        </p:nvSpPr>
        <p:spPr>
          <a:xfrm>
            <a:off x="428559" y="4453841"/>
            <a:ext cx="7931774" cy="154084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eaLnBrk="0" fontAlgn="base" hangingPunct="0">
              <a:lnSpc>
                <a:spcPct val="100000"/>
              </a:lnSpc>
              <a:spcBef>
                <a:spcPct val="20000"/>
              </a:spcBef>
              <a:spcAft>
                <a:spcPct val="0"/>
              </a:spcAft>
              <a:buFont typeface="Arial" panose="020B0604020202020204" pitchFamily="34" charset="0"/>
              <a:buChar char="•"/>
              <a:defRPr/>
            </a:pPr>
            <a:r>
              <a:rPr lang="en-US" sz="2400" dirty="0">
                <a:latin typeface="SassoonPrimaryInfant"/>
              </a:rPr>
              <a:t>I have introduced mindfulness within the classroom as part of our daily practice.  They record thoughts and feelings in their Growth Journals.</a:t>
            </a:r>
            <a:endParaRPr lang="en-US" sz="2400" dirty="0">
              <a:latin typeface="SassoonPrimaryInfant" pitchFamily="2" charset="0"/>
            </a:endParaRPr>
          </a:p>
          <a:p>
            <a:pPr marL="285750" indent="-285750" algn="l" eaLnBrk="0" fontAlgn="base" hangingPunct="0">
              <a:lnSpc>
                <a:spcPct val="100000"/>
              </a:lnSpc>
              <a:spcBef>
                <a:spcPct val="20000"/>
              </a:spcBef>
              <a:spcAft>
                <a:spcPct val="0"/>
              </a:spcAft>
              <a:buFont typeface="Arial" panose="020B0604020202020204" pitchFamily="34" charset="0"/>
              <a:buChar char="•"/>
              <a:defRPr/>
            </a:pPr>
            <a:r>
              <a:rPr lang="en-US" sz="2400" dirty="0">
                <a:latin typeface="SassoonPrimaryInfant"/>
              </a:rPr>
              <a:t>The pupils will also have the opportunity to explore mindfulness through breathing and introspective exercises.   </a:t>
            </a:r>
            <a:endParaRPr lang="en-GB" sz="2400" kern="0" dirty="0">
              <a:solidFill>
                <a:srgbClr val="000000"/>
              </a:solidFill>
              <a:latin typeface="SassoonPrimaryInfant" pitchFamily="2" charset="0"/>
            </a:endParaRPr>
          </a:p>
        </p:txBody>
      </p:sp>
      <p:pic>
        <p:nvPicPr>
          <p:cNvPr id="4100" name="Picture 4" descr="Image result for mindfulness of children useful websites">
            <a:extLst>
              <a:ext uri="{FF2B5EF4-FFF2-40B4-BE49-F238E27FC236}">
                <a16:creationId xmlns:a16="http://schemas.microsoft.com/office/drawing/2014/main" id="{CD2F16C0-CB1D-4FCE-BD0D-AC6C7B436C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7345" y="2961295"/>
            <a:ext cx="3544618" cy="35446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8427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1" name="Straight Arrow Connector 70">
            <a:extLst>
              <a:ext uri="{FF2B5EF4-FFF2-40B4-BE49-F238E27FC236}">
                <a16:creationId xmlns:a16="http://schemas.microsoft.com/office/drawing/2014/main" id="{E4A809D5-3600-46D4-A466-67F2349A54FB}"/>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4" name="Content Placeholder 2">
            <a:extLst>
              <a:ext uri="{FF2B5EF4-FFF2-40B4-BE49-F238E27FC236}">
                <a16:creationId xmlns:a16="http://schemas.microsoft.com/office/drawing/2014/main" id="{5C6F4618-98C5-43BE-80FE-319C5DF6DB12}"/>
              </a:ext>
            </a:extLst>
          </p:cNvPr>
          <p:cNvSpPr>
            <a:spLocks noGrp="1"/>
          </p:cNvSpPr>
          <p:nvPr>
            <p:ph sz="half" idx="1"/>
          </p:nvPr>
        </p:nvSpPr>
        <p:spPr>
          <a:xfrm>
            <a:off x="655321" y="2575033"/>
            <a:ext cx="5120113" cy="4027785"/>
          </a:xfrm>
        </p:spPr>
        <p:txBody>
          <a:bodyPr vert="horz" lIns="91440" tIns="45720" rIns="91440" bIns="45720" rtlCol="0" anchor="t">
            <a:normAutofit/>
          </a:bodyPr>
          <a:lstStyle/>
          <a:p>
            <a:pPr eaLnBrk="1" hangingPunct="1"/>
            <a:r>
              <a:rPr lang="en-GB" sz="1700" dirty="0">
                <a:latin typeface="SassoonPrimaryInfant" pitchFamily="2" charset="0"/>
              </a:rPr>
              <a:t>Items get mislaid, confused and lost easily especially during play, P.E, lunch and break.</a:t>
            </a:r>
          </a:p>
          <a:p>
            <a:pPr eaLnBrk="1" hangingPunct="1"/>
            <a:endParaRPr lang="en-GB" sz="1700" dirty="0">
              <a:latin typeface="SassoonPrimaryInfant" pitchFamily="2" charset="0"/>
            </a:endParaRPr>
          </a:p>
          <a:p>
            <a:pPr eaLnBrk="1" hangingPunct="1"/>
            <a:r>
              <a:rPr lang="en-GB" sz="1700" dirty="0">
                <a:latin typeface="SassoonPrimaryInfant" pitchFamily="2" charset="0"/>
              </a:rPr>
              <a:t>Ensure children are wearing </a:t>
            </a:r>
            <a:r>
              <a:rPr lang="en-GB" sz="1700" b="1" dirty="0">
                <a:latin typeface="SassoonPrimaryInfant" pitchFamily="2" charset="0"/>
              </a:rPr>
              <a:t>black shoes. </a:t>
            </a:r>
            <a:r>
              <a:rPr lang="en-GB" sz="1700" dirty="0">
                <a:latin typeface="SassoonPrimaryInfant" pitchFamily="2" charset="0"/>
              </a:rPr>
              <a:t>Girls wear </a:t>
            </a:r>
            <a:r>
              <a:rPr lang="en-GB" sz="1700" b="1" dirty="0">
                <a:latin typeface="SassoonPrimaryInfant" pitchFamily="2" charset="0"/>
              </a:rPr>
              <a:t>grey</a:t>
            </a:r>
            <a:r>
              <a:rPr lang="en-GB" sz="1700" dirty="0">
                <a:latin typeface="SassoonPrimaryInfant" pitchFamily="2" charset="0"/>
              </a:rPr>
              <a:t> tights/grey socks</a:t>
            </a:r>
          </a:p>
          <a:p>
            <a:pPr marL="0" indent="0" eaLnBrk="1" hangingPunct="1">
              <a:buNone/>
            </a:pPr>
            <a:endParaRPr lang="en-GB" sz="1700" dirty="0">
              <a:latin typeface="SassoonPrimaryInfant" pitchFamily="2" charset="0"/>
            </a:endParaRPr>
          </a:p>
          <a:p>
            <a:pPr eaLnBrk="1" hangingPunct="1"/>
            <a:r>
              <a:rPr lang="en-GB" sz="1700" dirty="0">
                <a:latin typeface="SassoonPrimaryInfant" pitchFamily="2" charset="0"/>
              </a:rPr>
              <a:t>As uniforms and shoes are very expensive… </a:t>
            </a:r>
            <a:r>
              <a:rPr lang="en-GB" sz="1700" b="1" u="sng" dirty="0">
                <a:latin typeface="SassoonPrimaryInfant" pitchFamily="2" charset="0"/>
              </a:rPr>
              <a:t>please make sure they are clearly labelled</a:t>
            </a:r>
          </a:p>
          <a:p>
            <a:pPr marL="0" indent="0" eaLnBrk="1" hangingPunct="1">
              <a:buNone/>
            </a:pPr>
            <a:endParaRPr lang="en-GB" sz="1700" b="1" u="sng" dirty="0">
              <a:latin typeface="SassoonPrimaryInfant" pitchFamily="2" charset="0"/>
            </a:endParaRPr>
          </a:p>
          <a:p>
            <a:r>
              <a:rPr lang="en-GB" sz="1700" b="1" dirty="0">
                <a:latin typeface="SassoonPrimaryInfant"/>
              </a:rPr>
              <a:t>PE gear should always be worn on PE days – Tuesday and Friday </a:t>
            </a:r>
            <a:endParaRPr lang="en-GB" sz="1700" b="1" dirty="0">
              <a:latin typeface="SassoonPrimaryInfant" pitchFamily="2" charset="0"/>
            </a:endParaRPr>
          </a:p>
          <a:p>
            <a:pPr eaLnBrk="1" hangingPunct="1"/>
            <a:r>
              <a:rPr lang="en-GB" sz="1700" b="1" dirty="0">
                <a:latin typeface="SassoonPrimaryInfant" pitchFamily="2" charset="0"/>
              </a:rPr>
              <a:t>Please encourage your child to bring a coat to school every day. </a:t>
            </a:r>
          </a:p>
          <a:p>
            <a:pPr eaLnBrk="1" hangingPunct="1">
              <a:buFont typeface="Wingdings 2" pitchFamily="18" charset="2"/>
              <a:buNone/>
            </a:pPr>
            <a:endParaRPr lang="en-GB" sz="1700" dirty="0"/>
          </a:p>
        </p:txBody>
      </p:sp>
      <p:pic>
        <p:nvPicPr>
          <p:cNvPr id="5122" name="Picture 2" descr="St Pats Jumper">
            <a:extLst>
              <a:ext uri="{FF2B5EF4-FFF2-40B4-BE49-F238E27FC236}">
                <a16:creationId xmlns:a16="http://schemas.microsoft.com/office/drawing/2014/main" id="{A7E618C1-2C0D-4ED4-8FD4-CF60D84D109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119"/>
          <a:stretch/>
        </p:blipFill>
        <p:spPr bwMode="auto">
          <a:xfrm>
            <a:off x="5878849" y="10"/>
            <a:ext cx="6313150"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4506EA7D-CDA7-427F-88D5-AD8676A9C8A6}"/>
              </a:ext>
            </a:extLst>
          </p:cNvPr>
          <p:cNvSpPr>
            <a:spLocks noGrp="1"/>
          </p:cNvSpPr>
          <p:nvPr>
            <p:ph type="title"/>
          </p:nvPr>
        </p:nvSpPr>
        <p:spPr>
          <a:xfrm>
            <a:off x="457200" y="704850"/>
            <a:ext cx="4688958" cy="1143000"/>
          </a:xfrm>
        </p:spPr>
        <p:txBody>
          <a:bodyPr/>
          <a:lstStyle/>
          <a:p>
            <a:pPr algn="ctr" eaLnBrk="1" hangingPunct="1"/>
            <a:r>
              <a:rPr lang="en-GB" sz="4000" dirty="0">
                <a:latin typeface="SassoonPrimaryInfant" pitchFamily="2" charset="0"/>
              </a:rPr>
              <a:t>Uniforms</a:t>
            </a:r>
          </a:p>
        </p:txBody>
      </p:sp>
      <p:sp>
        <p:nvSpPr>
          <p:cNvPr id="8" name="Rectangle 7">
            <a:extLst>
              <a:ext uri="{FF2B5EF4-FFF2-40B4-BE49-F238E27FC236}">
                <a16:creationId xmlns:a16="http://schemas.microsoft.com/office/drawing/2014/main" id="{E05FAFE1-376F-492C-97A6-2CF75ECAFF2D}"/>
              </a:ext>
            </a:extLst>
          </p:cNvPr>
          <p:cNvSpPr/>
          <p:nvPr/>
        </p:nvSpPr>
        <p:spPr>
          <a:xfrm>
            <a:off x="-1" y="2003425"/>
            <a:ext cx="5964866" cy="152398"/>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a:extLst>
              <a:ext uri="{FF2B5EF4-FFF2-40B4-BE49-F238E27FC236}">
                <a16:creationId xmlns:a16="http://schemas.microsoft.com/office/drawing/2014/main" id="{0FB53B7E-56E5-47F1-8003-7A57C9E603AA}"/>
              </a:ext>
            </a:extLst>
          </p:cNvPr>
          <p:cNvSpPr/>
          <p:nvPr/>
        </p:nvSpPr>
        <p:spPr>
          <a:xfrm>
            <a:off x="-1" y="2232828"/>
            <a:ext cx="5964866" cy="83652"/>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712688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F1E7DAB-F3CA-45D2-B7D5-785A4758563C}"/>
              </a:ext>
            </a:extLst>
          </p:cNvPr>
          <p:cNvSpPr>
            <a:spLocks noGrp="1"/>
          </p:cNvSpPr>
          <p:nvPr>
            <p:ph type="title"/>
          </p:nvPr>
        </p:nvSpPr>
        <p:spPr>
          <a:xfrm>
            <a:off x="400948" y="250687"/>
            <a:ext cx="7772400" cy="1362075"/>
          </a:xfrm>
        </p:spPr>
        <p:txBody>
          <a:bodyPr/>
          <a:lstStyle/>
          <a:p>
            <a:pPr algn="ctr" eaLnBrk="1" fontAlgn="auto" hangingPunct="1">
              <a:spcAft>
                <a:spcPts val="0"/>
              </a:spcAft>
              <a:defRPr/>
            </a:pPr>
            <a:r>
              <a:rPr lang="en-GB" dirty="0">
                <a:solidFill>
                  <a:srgbClr val="FFFF00"/>
                </a:solidFill>
                <a:latin typeface="SassoonPrimaryInfant" pitchFamily="2" charset="0"/>
              </a:rPr>
              <a:t>  </a:t>
            </a:r>
            <a:r>
              <a:rPr lang="en-GB" dirty="0">
                <a:solidFill>
                  <a:srgbClr val="002060"/>
                </a:solidFill>
                <a:latin typeface="SassoonPrimaryInfant" pitchFamily="2" charset="0"/>
              </a:rPr>
              <a:t>The Curriculum</a:t>
            </a:r>
          </a:p>
        </p:txBody>
      </p:sp>
      <p:pic>
        <p:nvPicPr>
          <p:cNvPr id="5" name="Picture 2" descr="Image result for st. patricks holywood">
            <a:extLst>
              <a:ext uri="{FF2B5EF4-FFF2-40B4-BE49-F238E27FC236}">
                <a16:creationId xmlns:a16="http://schemas.microsoft.com/office/drawing/2014/main" id="{E4B23C77-F276-4106-ABA2-D5749E9D21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CEEC058B-97FA-4892-844E-E32B790B051B}"/>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8E56A8EA-5BC0-48FE-BDC2-8281AA2670C5}"/>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146" name="Picture 2" descr="Image result for the curriculum">
            <a:extLst>
              <a:ext uri="{FF2B5EF4-FFF2-40B4-BE49-F238E27FC236}">
                <a16:creationId xmlns:a16="http://schemas.microsoft.com/office/drawing/2014/main" id="{E5404B2E-E563-4E23-A5BA-5635AEACAC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2159" y="2366962"/>
            <a:ext cx="5955152" cy="39628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9942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F5B5E55-5193-42E9-8011-B2D6141E76B9}"/>
              </a:ext>
            </a:extLst>
          </p:cNvPr>
          <p:cNvSpPr>
            <a:spLocks noGrp="1"/>
          </p:cNvSpPr>
          <p:nvPr>
            <p:ph type="title"/>
          </p:nvPr>
        </p:nvSpPr>
        <p:spPr>
          <a:xfrm>
            <a:off x="648930" y="307868"/>
            <a:ext cx="5127031" cy="1676603"/>
          </a:xfrm>
        </p:spPr>
        <p:txBody>
          <a:bodyPr vert="horz" lIns="91440" tIns="45720" rIns="91440" bIns="45720" rtlCol="0" anchor="ctr">
            <a:normAutofit/>
          </a:bodyPr>
          <a:lstStyle/>
          <a:p>
            <a:r>
              <a:rPr lang="en-US" dirty="0"/>
              <a:t>         </a:t>
            </a:r>
            <a:r>
              <a:rPr lang="en-US" dirty="0">
                <a:latin typeface="SassoonPrimaryInfant" pitchFamily="2" charset="0"/>
              </a:rPr>
              <a:t>Parental Support</a:t>
            </a:r>
          </a:p>
        </p:txBody>
      </p:sp>
      <p:sp>
        <p:nvSpPr>
          <p:cNvPr id="5" name="Content Placeholder 3">
            <a:extLst>
              <a:ext uri="{FF2B5EF4-FFF2-40B4-BE49-F238E27FC236}">
                <a16:creationId xmlns:a16="http://schemas.microsoft.com/office/drawing/2014/main" id="{E654DD3C-C181-4DC2-9C31-CAAB43CAC297}"/>
              </a:ext>
            </a:extLst>
          </p:cNvPr>
          <p:cNvSpPr txBox="1">
            <a:spLocks/>
          </p:cNvSpPr>
          <p:nvPr/>
        </p:nvSpPr>
        <p:spPr>
          <a:xfrm>
            <a:off x="648930" y="2438400"/>
            <a:ext cx="5127029" cy="378541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defRPr/>
            </a:pPr>
            <a:endParaRPr lang="en-US" dirty="0">
              <a:latin typeface="SassoonPrimaryInfant" pitchFamily="2" charset="0"/>
            </a:endParaRPr>
          </a:p>
          <a:p>
            <a:pPr>
              <a:defRPr/>
            </a:pPr>
            <a:r>
              <a:rPr lang="en-US" dirty="0">
                <a:latin typeface="SassoonPrimaryInfant" pitchFamily="2" charset="0"/>
              </a:rPr>
              <a:t>We value the support and commitment of parents</a:t>
            </a:r>
          </a:p>
          <a:p>
            <a:pPr>
              <a:defRPr/>
            </a:pPr>
            <a:r>
              <a:rPr lang="en-US" dirty="0">
                <a:latin typeface="SassoonPrimaryInfant"/>
              </a:rPr>
              <a:t>In the learning triangle of teachers, school and parents the child is at the </a:t>
            </a:r>
            <a:r>
              <a:rPr lang="en-US" dirty="0" err="1">
                <a:latin typeface="SassoonPrimaryInfant"/>
              </a:rPr>
              <a:t>centre</a:t>
            </a:r>
            <a:r>
              <a:rPr lang="en-US" dirty="0">
                <a:latin typeface="SassoonPrimaryInfant"/>
              </a:rPr>
              <a:t>.</a:t>
            </a:r>
          </a:p>
        </p:txBody>
      </p:sp>
      <p:pic>
        <p:nvPicPr>
          <p:cNvPr id="6" name="Picture 2">
            <a:extLst>
              <a:ext uri="{FF2B5EF4-FFF2-40B4-BE49-F238E27FC236}">
                <a16:creationId xmlns:a16="http://schemas.microsoft.com/office/drawing/2014/main" id="{A1EF3905-BF22-4124-A1FF-D437B2492C36}"/>
              </a:ext>
            </a:extLst>
          </p:cNvPr>
          <p:cNvPicPr>
            <a:picLocks noChangeAspect="1" noChangeArrowheads="1"/>
          </p:cNvPicPr>
          <p:nvPr/>
        </p:nvPicPr>
        <p:blipFill rotWithShape="1">
          <a:blip r:embed="rId2"/>
          <a:srcRect l="703" r="1377" b="-2"/>
          <a:stretch/>
        </p:blipFill>
        <p:spPr bwMode="auto">
          <a:xfrm>
            <a:off x="6425307" y="2608248"/>
            <a:ext cx="5127029" cy="3609671"/>
          </a:xfrm>
          <a:prstGeom prst="rect">
            <a:avLst/>
          </a:prstGeom>
          <a:noFill/>
          <a:effectLst/>
        </p:spPr>
      </p:pic>
      <p:pic>
        <p:nvPicPr>
          <p:cNvPr id="7" name="Picture 2" descr="Image result for st. patricks holywood">
            <a:extLst>
              <a:ext uri="{FF2B5EF4-FFF2-40B4-BE49-F238E27FC236}">
                <a16:creationId xmlns:a16="http://schemas.microsoft.com/office/drawing/2014/main" id="{2E6BA4DC-EA4A-4C0D-99EE-8464DF740F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6F19E1FE-CE16-451F-9F50-400CBC96013C}"/>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a:extLst>
              <a:ext uri="{FF2B5EF4-FFF2-40B4-BE49-F238E27FC236}">
                <a16:creationId xmlns:a16="http://schemas.microsoft.com/office/drawing/2014/main" id="{FF6CDE20-657E-4D8D-9E6A-33A55CBCF381}"/>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407697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0">
            <a:extLst>
              <a:ext uri="{FF2B5EF4-FFF2-40B4-BE49-F238E27FC236}">
                <a16:creationId xmlns:a16="http://schemas.microsoft.com/office/drawing/2014/main" id="{22425C94-69F3-4361-AAEA-B3060903405F}"/>
              </a:ext>
            </a:extLst>
          </p:cNvPr>
          <p:cNvSpPr txBox="1">
            <a:spLocks noChangeArrowheads="1"/>
          </p:cNvSpPr>
          <p:nvPr/>
        </p:nvSpPr>
        <p:spPr bwMode="auto">
          <a:xfrm>
            <a:off x="436371" y="1331529"/>
            <a:ext cx="3871116" cy="4832092"/>
          </a:xfrm>
          <a:prstGeom prst="rect">
            <a:avLst/>
          </a:prstGeom>
          <a:solidFill>
            <a:schemeClr val="bg1"/>
          </a:solidFill>
          <a:ln>
            <a:noFill/>
          </a:ln>
        </p:spPr>
        <p:txBody>
          <a:bodyPr wrap="square" lIns="91440" tIns="45720" rIns="91440" bIns="45720"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GB" altLang="en-US" sz="2000" b="1" u="sng" dirty="0">
                <a:latin typeface="SassoonPrimaryInfant" pitchFamily="2" charset="0"/>
                <a:cs typeface="Calibri" panose="020F0502020204030204" pitchFamily="34" charset="0"/>
              </a:rPr>
              <a:t>Reading </a:t>
            </a:r>
          </a:p>
          <a:p>
            <a:pPr eaLnBrk="1" hangingPunct="1">
              <a:spcBef>
                <a:spcPct val="50000"/>
              </a:spcBef>
              <a:defRPr/>
            </a:pPr>
            <a:r>
              <a:rPr lang="en-GB" altLang="en-US" b="1" dirty="0">
                <a:latin typeface="SassoonPrimaryInfant" pitchFamily="2" charset="0"/>
                <a:cs typeface="Calibri" panose="020F0502020204030204" pitchFamily="34" charset="0"/>
              </a:rPr>
              <a:t>Modelled, Shared, Guided, and Independent Reading developed through Task Board</a:t>
            </a:r>
            <a:endParaRPr lang="en-GB" altLang="en-US" dirty="0">
              <a:latin typeface="SassoonPrimaryInfant" pitchFamily="2" charset="0"/>
              <a:cs typeface="Calibri" panose="020F0502020204030204" pitchFamily="34" charset="0"/>
            </a:endParaRPr>
          </a:p>
          <a:p>
            <a:pPr eaLnBrk="1" hangingPunct="1">
              <a:spcBef>
                <a:spcPct val="50000"/>
              </a:spcBef>
              <a:defRPr/>
            </a:pPr>
            <a:r>
              <a:rPr lang="en-GB" altLang="en-US" dirty="0">
                <a:latin typeface="SassoonPrimaryInfant" pitchFamily="2" charset="0"/>
                <a:cs typeface="Calibri" panose="020F0502020204030204" pitchFamily="34" charset="0"/>
              </a:rPr>
              <a:t>Within Task Board sessions, pupils will develop reading strategies, grammar and comprehension skills, become exposed to new and challenging vocabulary and complete phonic activities linked to weekly spellings. </a:t>
            </a:r>
          </a:p>
          <a:p>
            <a:pPr eaLnBrk="1" hangingPunct="1">
              <a:spcBef>
                <a:spcPct val="50000"/>
              </a:spcBef>
              <a:defRPr/>
            </a:pPr>
            <a:endParaRPr lang="en-GB" altLang="en-US" dirty="0">
              <a:latin typeface="SassoonPrimaryInfant" pitchFamily="2" charset="0"/>
              <a:cs typeface="Calibri" panose="020F0502020204030204" pitchFamily="34" charset="0"/>
            </a:endParaRPr>
          </a:p>
          <a:p>
            <a:pPr>
              <a:spcBef>
                <a:spcPct val="50000"/>
              </a:spcBef>
              <a:defRPr/>
            </a:pPr>
            <a:r>
              <a:rPr lang="en-GB" altLang="en-US" dirty="0">
                <a:latin typeface="SassoonPrimaryInfant"/>
                <a:cs typeface="Calibri"/>
              </a:rPr>
              <a:t>Bug Club will now be used for reading at home. Children should be encouraged to complete the activities after reading. </a:t>
            </a:r>
            <a:endParaRPr lang="en-GB" altLang="en-US" dirty="0">
              <a:latin typeface="SassoonPrimaryInfant" pitchFamily="2" charset="0"/>
              <a:cs typeface="Calibri" panose="020F0502020204030204" pitchFamily="34" charset="0"/>
            </a:endParaRPr>
          </a:p>
        </p:txBody>
      </p:sp>
      <p:sp>
        <p:nvSpPr>
          <p:cNvPr id="8" name="TextBox 18">
            <a:extLst>
              <a:ext uri="{FF2B5EF4-FFF2-40B4-BE49-F238E27FC236}">
                <a16:creationId xmlns:a16="http://schemas.microsoft.com/office/drawing/2014/main" id="{864B0E95-D18B-4ED5-BBD5-F6E57B05E5F4}"/>
              </a:ext>
            </a:extLst>
          </p:cNvPr>
          <p:cNvSpPr txBox="1">
            <a:spLocks noChangeArrowheads="1"/>
          </p:cNvSpPr>
          <p:nvPr/>
        </p:nvSpPr>
        <p:spPr bwMode="auto">
          <a:xfrm>
            <a:off x="4405312" y="1580358"/>
            <a:ext cx="2820988" cy="4001095"/>
          </a:xfrm>
          <a:prstGeom prst="rect">
            <a:avLst/>
          </a:prstGeom>
          <a:solidFill>
            <a:schemeClr val="bg1"/>
          </a:solidFill>
          <a:ln>
            <a:noFill/>
          </a:ln>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None/>
            </a:pPr>
            <a:r>
              <a:rPr lang="en-GB" altLang="en-US" sz="2000" b="1" u="sng" dirty="0">
                <a:latin typeface="SassoonPrimaryInfant" pitchFamily="2" charset="0"/>
                <a:cs typeface="Calibri" panose="020F0502020204030204" pitchFamily="34" charset="0"/>
              </a:rPr>
              <a:t>Talking and Listening </a:t>
            </a:r>
          </a:p>
          <a:p>
            <a:pPr eaLnBrk="1" hangingPunct="1">
              <a:spcBef>
                <a:spcPct val="0"/>
              </a:spcBef>
            </a:pPr>
            <a:endParaRPr lang="en-GB" altLang="en-US" sz="1800" dirty="0">
              <a:latin typeface="SassoonPrimaryInfant" pitchFamily="2" charset="0"/>
              <a:cs typeface="Calibri" panose="020F0502020204030204" pitchFamily="34" charset="0"/>
            </a:endParaRPr>
          </a:p>
          <a:p>
            <a:pPr eaLnBrk="1" hangingPunct="1">
              <a:spcBef>
                <a:spcPct val="0"/>
              </a:spcBef>
            </a:pPr>
            <a:r>
              <a:rPr lang="en-GB" altLang="en-US" sz="1800" dirty="0">
                <a:latin typeface="SassoonPrimaryInfant" pitchFamily="2" charset="0"/>
                <a:cs typeface="Calibri" panose="020F0502020204030204" pitchFamily="34" charset="0"/>
              </a:rPr>
              <a:t>Class and group </a:t>
            </a:r>
          </a:p>
          <a:p>
            <a:pPr eaLnBrk="1" hangingPunct="1">
              <a:spcBef>
                <a:spcPct val="0"/>
              </a:spcBef>
              <a:buFontTx/>
              <a:buNone/>
            </a:pPr>
            <a:r>
              <a:rPr lang="en-GB" altLang="en-US" sz="1800" dirty="0">
                <a:latin typeface="SassoonPrimaryInfant" pitchFamily="2" charset="0"/>
                <a:cs typeface="Calibri" panose="020F0502020204030204" pitchFamily="34" charset="0"/>
              </a:rPr>
              <a:t>discussions</a:t>
            </a:r>
          </a:p>
          <a:p>
            <a:pPr eaLnBrk="1" hangingPunct="1">
              <a:spcBef>
                <a:spcPct val="0"/>
              </a:spcBef>
            </a:pPr>
            <a:r>
              <a:rPr lang="en-GB" altLang="en-US" sz="1800" dirty="0">
                <a:latin typeface="SassoonPrimaryInfant" pitchFamily="2" charset="0"/>
                <a:cs typeface="Calibri" panose="020F0502020204030204" pitchFamily="34" charset="0"/>
              </a:rPr>
              <a:t>Question and answer sessions</a:t>
            </a:r>
          </a:p>
          <a:p>
            <a:pPr eaLnBrk="1" hangingPunct="1">
              <a:spcBef>
                <a:spcPct val="0"/>
              </a:spcBef>
            </a:pPr>
            <a:r>
              <a:rPr lang="en-GB" altLang="en-US" sz="1800" dirty="0">
                <a:latin typeface="SassoonPrimaryInfant" pitchFamily="2" charset="0"/>
                <a:cs typeface="Calibri" panose="020F0502020204030204" pitchFamily="34" charset="0"/>
              </a:rPr>
              <a:t>Reporting to different audiences</a:t>
            </a:r>
          </a:p>
          <a:p>
            <a:pPr eaLnBrk="1" hangingPunct="1">
              <a:spcBef>
                <a:spcPct val="0"/>
              </a:spcBef>
            </a:pPr>
            <a:r>
              <a:rPr lang="en-GB" altLang="en-US" sz="1800" dirty="0">
                <a:latin typeface="SassoonPrimaryInfant" pitchFamily="2" charset="0"/>
                <a:cs typeface="Calibri" panose="020F0502020204030204" pitchFamily="34" charset="0"/>
              </a:rPr>
              <a:t>Role play </a:t>
            </a:r>
          </a:p>
          <a:p>
            <a:pPr eaLnBrk="1" hangingPunct="1">
              <a:spcBef>
                <a:spcPct val="0"/>
              </a:spcBef>
            </a:pPr>
            <a:r>
              <a:rPr lang="en-GB" altLang="en-US" sz="1800" dirty="0">
                <a:latin typeface="SassoonPrimaryInfant" pitchFamily="2" charset="0"/>
                <a:cs typeface="Calibri" panose="020F0502020204030204" pitchFamily="34" charset="0"/>
              </a:rPr>
              <a:t>Drama</a:t>
            </a:r>
          </a:p>
          <a:p>
            <a:pPr eaLnBrk="1" hangingPunct="1">
              <a:spcBef>
                <a:spcPct val="0"/>
              </a:spcBef>
            </a:pPr>
            <a:r>
              <a:rPr lang="en-GB" altLang="en-US" sz="1800" dirty="0">
                <a:latin typeface="SassoonPrimaryInfant" pitchFamily="2" charset="0"/>
                <a:cs typeface="Calibri" panose="020F0502020204030204" pitchFamily="34" charset="0"/>
              </a:rPr>
              <a:t>Assemblies</a:t>
            </a:r>
          </a:p>
          <a:p>
            <a:pPr eaLnBrk="1" hangingPunct="1">
              <a:spcBef>
                <a:spcPct val="0"/>
              </a:spcBef>
            </a:pPr>
            <a:r>
              <a:rPr lang="en-GB" altLang="en-US" sz="1800" dirty="0">
                <a:latin typeface="SassoonPrimaryInfant" pitchFamily="2" charset="0"/>
                <a:cs typeface="Calibri" panose="020F0502020204030204" pitchFamily="34" charset="0"/>
              </a:rPr>
              <a:t>Connected Learning activities</a:t>
            </a:r>
          </a:p>
          <a:p>
            <a:pPr eaLnBrk="1" hangingPunct="1">
              <a:spcBef>
                <a:spcPct val="0"/>
              </a:spcBef>
            </a:pPr>
            <a:r>
              <a:rPr lang="en-GB" altLang="en-US" sz="1800" dirty="0">
                <a:latin typeface="SassoonPrimaryInfant" pitchFamily="2" charset="0"/>
                <a:cs typeface="Calibri" panose="020F0502020204030204" pitchFamily="34" charset="0"/>
              </a:rPr>
              <a:t>WAU topics discussions</a:t>
            </a:r>
          </a:p>
        </p:txBody>
      </p:sp>
      <p:sp>
        <p:nvSpPr>
          <p:cNvPr id="9" name="TextBox 19">
            <a:extLst>
              <a:ext uri="{FF2B5EF4-FFF2-40B4-BE49-F238E27FC236}">
                <a16:creationId xmlns:a16="http://schemas.microsoft.com/office/drawing/2014/main" id="{82B7FEEC-2181-418F-AAE5-05D7A3621B8C}"/>
              </a:ext>
            </a:extLst>
          </p:cNvPr>
          <p:cNvSpPr txBox="1">
            <a:spLocks noChangeArrowheads="1"/>
          </p:cNvSpPr>
          <p:nvPr/>
        </p:nvSpPr>
        <p:spPr bwMode="auto">
          <a:xfrm>
            <a:off x="7818439" y="1373356"/>
            <a:ext cx="3658392" cy="4555093"/>
          </a:xfrm>
          <a:prstGeom prst="rect">
            <a:avLst/>
          </a:prstGeom>
          <a:solidFill>
            <a:schemeClr val="bg1"/>
          </a:solidFill>
          <a:ln>
            <a:noFill/>
          </a:ln>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GB" altLang="en-US" sz="2000" b="1" u="sng" dirty="0">
                <a:latin typeface="SassoonPrimaryInfant" pitchFamily="2" charset="0"/>
                <a:cs typeface="Calibri" panose="020F0502020204030204" pitchFamily="34" charset="0"/>
              </a:rPr>
              <a:t>Writing</a:t>
            </a:r>
          </a:p>
          <a:p>
            <a:pPr eaLnBrk="1" hangingPunct="1">
              <a:spcBef>
                <a:spcPct val="0"/>
              </a:spcBef>
              <a:buFontTx/>
              <a:buNone/>
            </a:pPr>
            <a:r>
              <a:rPr lang="en-GB" altLang="en-US" sz="1800" dirty="0">
                <a:latin typeface="SassoonPrimaryInfant" pitchFamily="2" charset="0"/>
                <a:cs typeface="Calibri" panose="020F0502020204030204" pitchFamily="34" charset="0"/>
              </a:rPr>
              <a:t>Related activities include;</a:t>
            </a:r>
          </a:p>
          <a:p>
            <a:pPr eaLnBrk="1" hangingPunct="1">
              <a:spcBef>
                <a:spcPct val="0"/>
              </a:spcBef>
            </a:pPr>
            <a:r>
              <a:rPr lang="en-GB" altLang="en-US" sz="1800" dirty="0">
                <a:latin typeface="SassoonPrimaryInfant" pitchFamily="2" charset="0"/>
                <a:cs typeface="Calibri" panose="020F0502020204030204" pitchFamily="34" charset="0"/>
              </a:rPr>
              <a:t>Development of letter formation and joined handwriting</a:t>
            </a:r>
          </a:p>
          <a:p>
            <a:pPr eaLnBrk="1" hangingPunct="1">
              <a:spcBef>
                <a:spcPct val="0"/>
              </a:spcBef>
            </a:pPr>
            <a:r>
              <a:rPr lang="en-GB" altLang="en-US" sz="1800" dirty="0">
                <a:latin typeface="SassoonPrimaryInfant" pitchFamily="2" charset="0"/>
                <a:cs typeface="Calibri" panose="020F0502020204030204" pitchFamily="34" charset="0"/>
              </a:rPr>
              <a:t>Modelled, shared, guided and independent writing of a variety of genres</a:t>
            </a:r>
          </a:p>
          <a:p>
            <a:pPr eaLnBrk="1" hangingPunct="1">
              <a:spcBef>
                <a:spcPct val="0"/>
              </a:spcBef>
            </a:pPr>
            <a:r>
              <a:rPr lang="en-GB" altLang="en-US" sz="1800" dirty="0">
                <a:latin typeface="SassoonPrimaryInfant" pitchFamily="2" charset="0"/>
                <a:cs typeface="Calibri" panose="020F0502020204030204" pitchFamily="34" charset="0"/>
              </a:rPr>
              <a:t>Linguistic Phonics Programme (spelling)</a:t>
            </a:r>
          </a:p>
          <a:p>
            <a:pPr eaLnBrk="1" hangingPunct="1">
              <a:spcBef>
                <a:spcPct val="0"/>
              </a:spcBef>
            </a:pPr>
            <a:r>
              <a:rPr lang="en-GB" altLang="en-US" sz="1800" dirty="0">
                <a:latin typeface="SassoonPrimaryInfant" pitchFamily="2" charset="0"/>
                <a:cs typeface="Calibri" panose="020F0502020204030204" pitchFamily="34" charset="0"/>
              </a:rPr>
              <a:t>Exploration of sentence structure, punctuation and grammar linked to Core Book</a:t>
            </a:r>
          </a:p>
          <a:p>
            <a:pPr eaLnBrk="1" hangingPunct="1">
              <a:spcBef>
                <a:spcPct val="0"/>
              </a:spcBef>
            </a:pPr>
            <a:r>
              <a:rPr lang="en-GB" altLang="en-US" sz="1800" dirty="0">
                <a:latin typeface="SassoonPrimaryInfant" pitchFamily="2" charset="0"/>
                <a:cs typeface="Calibri" panose="020F0502020204030204" pitchFamily="34" charset="0"/>
              </a:rPr>
              <a:t>Independent writing in response to topic work</a:t>
            </a:r>
          </a:p>
          <a:p>
            <a:pPr eaLnBrk="1" hangingPunct="1">
              <a:spcBef>
                <a:spcPct val="0"/>
              </a:spcBef>
            </a:pPr>
            <a:r>
              <a:rPr lang="en-GB" altLang="en-US" sz="1800" dirty="0">
                <a:latin typeface="SassoonPrimaryInfant" pitchFamily="2" charset="0"/>
                <a:cs typeface="Calibri" panose="020F0502020204030204" pitchFamily="34" charset="0"/>
              </a:rPr>
              <a:t>Word processing opportunities across the curriculum</a:t>
            </a:r>
          </a:p>
        </p:txBody>
      </p:sp>
      <p:pic>
        <p:nvPicPr>
          <p:cNvPr id="10" name="Picture 2" descr="Image result for st. patricks holywood">
            <a:extLst>
              <a:ext uri="{FF2B5EF4-FFF2-40B4-BE49-F238E27FC236}">
                <a16:creationId xmlns:a16="http://schemas.microsoft.com/office/drawing/2014/main" id="{6E94D2B3-DFFC-4324-ADD0-BBA741994B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61700" y="124720"/>
            <a:ext cx="830263" cy="830263"/>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7F15B006-0AF9-4D5F-9C40-EACDC8D02CFE}"/>
              </a:ext>
            </a:extLst>
          </p:cNvPr>
          <p:cNvSpPr/>
          <p:nvPr/>
        </p:nvSpPr>
        <p:spPr>
          <a:xfrm>
            <a:off x="0" y="1060301"/>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a:extLst>
              <a:ext uri="{FF2B5EF4-FFF2-40B4-BE49-F238E27FC236}">
                <a16:creationId xmlns:a16="http://schemas.microsoft.com/office/drawing/2014/main" id="{DC7E23C2-9C95-4581-96DA-C91B7BED688C}"/>
              </a:ext>
            </a:extLst>
          </p:cNvPr>
          <p:cNvSpPr/>
          <p:nvPr/>
        </p:nvSpPr>
        <p:spPr>
          <a:xfrm>
            <a:off x="0" y="1289703"/>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Title 1">
            <a:extLst>
              <a:ext uri="{FF2B5EF4-FFF2-40B4-BE49-F238E27FC236}">
                <a16:creationId xmlns:a16="http://schemas.microsoft.com/office/drawing/2014/main" id="{33593251-6A1B-4977-B077-9B10761FC5B7}"/>
              </a:ext>
            </a:extLst>
          </p:cNvPr>
          <p:cNvSpPr>
            <a:spLocks noGrp="1"/>
          </p:cNvSpPr>
          <p:nvPr>
            <p:ph type="title"/>
          </p:nvPr>
        </p:nvSpPr>
        <p:spPr>
          <a:xfrm>
            <a:off x="657817" y="-187432"/>
            <a:ext cx="5127031" cy="1676603"/>
          </a:xfrm>
        </p:spPr>
        <p:txBody>
          <a:bodyPr vert="horz" lIns="91440" tIns="45720" rIns="91440" bIns="45720" rtlCol="0" anchor="ctr">
            <a:normAutofit/>
          </a:bodyPr>
          <a:lstStyle/>
          <a:p>
            <a:r>
              <a:rPr lang="en-US" dirty="0"/>
              <a:t>      </a:t>
            </a:r>
            <a:r>
              <a:rPr lang="en-US" dirty="0">
                <a:latin typeface="SassoonPrimaryInfant" pitchFamily="2" charset="0"/>
              </a:rPr>
              <a:t>Literacy </a:t>
            </a:r>
          </a:p>
        </p:txBody>
      </p:sp>
      <p:pic>
        <p:nvPicPr>
          <p:cNvPr id="15" name="Picture 39" descr="00290496">
            <a:extLst>
              <a:ext uri="{FF2B5EF4-FFF2-40B4-BE49-F238E27FC236}">
                <a16:creationId xmlns:a16="http://schemas.microsoft.com/office/drawing/2014/main" id="{5BA65936-1C8E-4739-A6BC-AFFA878BC6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04658" y="5772104"/>
            <a:ext cx="865188"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40" descr="j0232054">
            <a:extLst>
              <a:ext uri="{FF2B5EF4-FFF2-40B4-BE49-F238E27FC236}">
                <a16:creationId xmlns:a16="http://schemas.microsoft.com/office/drawing/2014/main" id="{2BE2046C-EAD2-4F48-AA4E-26B74203D93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704" y="5835164"/>
            <a:ext cx="950912" cy="98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42" descr="00446246">
            <a:extLst>
              <a:ext uri="{FF2B5EF4-FFF2-40B4-BE49-F238E27FC236}">
                <a16:creationId xmlns:a16="http://schemas.microsoft.com/office/drawing/2014/main" id="{A3855BE4-6E69-4410-AE46-4199FE944D4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83337" y="5633654"/>
            <a:ext cx="842963"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6046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FBFE1A0-4970-4BAE-A412-E65DD16D2DFE}"/>
              </a:ext>
            </a:extLst>
          </p:cNvPr>
          <p:cNvSpPr/>
          <p:nvPr/>
        </p:nvSpPr>
        <p:spPr>
          <a:xfrm>
            <a:off x="419100" y="1943944"/>
            <a:ext cx="8089900" cy="4524315"/>
          </a:xfrm>
          <a:prstGeom prst="rect">
            <a:avLst/>
          </a:prstGeom>
        </p:spPr>
        <p:txBody>
          <a:bodyPr wrap="square">
            <a:spAutoFit/>
          </a:bodyPr>
          <a:lstStyle/>
          <a:p>
            <a:pPr>
              <a:lnSpc>
                <a:spcPct val="90000"/>
              </a:lnSpc>
              <a:defRPr/>
            </a:pPr>
            <a:r>
              <a:rPr lang="en-GB" altLang="en-US" sz="2000" dirty="0">
                <a:latin typeface="SassoonPrimaryInfant" pitchFamily="2" charset="0"/>
              </a:rPr>
              <a:t>In P4/5 we encourage </a:t>
            </a:r>
            <a:r>
              <a:rPr lang="en-GB" altLang="en-US" sz="2000" dirty="0">
                <a:latin typeface="SassoonPrimaryInfant" pitchFamily="2" charset="0"/>
                <a:cs typeface="Calibri" panose="020F0502020204030204" pitchFamily="34" charset="0"/>
              </a:rPr>
              <a:t>the</a:t>
            </a:r>
            <a:r>
              <a:rPr lang="en-GB" altLang="en-US" sz="2000" dirty="0">
                <a:latin typeface="SassoonPrimaryInfant" pitchFamily="2" charset="0"/>
              </a:rPr>
              <a:t> children to write independently as </a:t>
            </a:r>
          </a:p>
          <a:p>
            <a:pPr>
              <a:lnSpc>
                <a:spcPct val="90000"/>
              </a:lnSpc>
              <a:defRPr/>
            </a:pPr>
            <a:r>
              <a:rPr lang="en-GB" altLang="en-US" sz="2000" dirty="0">
                <a:latin typeface="SassoonPrimaryInfant" pitchFamily="2" charset="0"/>
              </a:rPr>
              <a:t>much as possible, whilst providing them with many</a:t>
            </a:r>
          </a:p>
          <a:p>
            <a:pPr>
              <a:lnSpc>
                <a:spcPct val="90000"/>
              </a:lnSpc>
              <a:defRPr/>
            </a:pPr>
            <a:r>
              <a:rPr lang="en-GB" altLang="en-US" sz="2000" dirty="0">
                <a:latin typeface="SassoonPrimaryInfant" pitchFamily="2" charset="0"/>
              </a:rPr>
              <a:t>opportunities to develop their confidence and ability in this </a:t>
            </a:r>
          </a:p>
          <a:p>
            <a:pPr>
              <a:lnSpc>
                <a:spcPct val="90000"/>
              </a:lnSpc>
              <a:defRPr/>
            </a:pPr>
            <a:r>
              <a:rPr lang="en-GB" altLang="en-US" sz="2000" dirty="0">
                <a:latin typeface="SassoonPrimaryInfant" pitchFamily="2" charset="0"/>
              </a:rPr>
              <a:t>area. In P4/5 the children explore various forms of writing. </a:t>
            </a:r>
          </a:p>
          <a:p>
            <a:pPr>
              <a:lnSpc>
                <a:spcPct val="90000"/>
              </a:lnSpc>
              <a:defRPr/>
            </a:pPr>
            <a:r>
              <a:rPr lang="en-GB" altLang="en-US" sz="2000" dirty="0">
                <a:latin typeface="SassoonPrimaryInfant" pitchFamily="2" charset="0"/>
              </a:rPr>
              <a:t>The more your child writes the more confident they will</a:t>
            </a:r>
          </a:p>
          <a:p>
            <a:pPr>
              <a:lnSpc>
                <a:spcPct val="90000"/>
              </a:lnSpc>
              <a:defRPr/>
            </a:pPr>
            <a:r>
              <a:rPr lang="en-GB" altLang="en-US" sz="2000" dirty="0">
                <a:latin typeface="SassoonPrimaryInfant" pitchFamily="2" charset="0"/>
              </a:rPr>
              <a:t>become. </a:t>
            </a:r>
          </a:p>
          <a:p>
            <a:pPr>
              <a:lnSpc>
                <a:spcPct val="90000"/>
              </a:lnSpc>
              <a:defRPr/>
            </a:pPr>
            <a:endParaRPr lang="en-GB" altLang="en-US" sz="2000" dirty="0">
              <a:latin typeface="SassoonPrimaryInfant" pitchFamily="2" charset="0"/>
            </a:endParaRPr>
          </a:p>
          <a:p>
            <a:pPr>
              <a:lnSpc>
                <a:spcPct val="90000"/>
              </a:lnSpc>
              <a:defRPr/>
            </a:pPr>
            <a:r>
              <a:rPr lang="en-GB" altLang="en-US" sz="2000" dirty="0">
                <a:latin typeface="SassoonPrimaryInfant" pitchFamily="2" charset="0"/>
              </a:rPr>
              <a:t>At home, you can help build your child's confidence by</a:t>
            </a:r>
          </a:p>
          <a:p>
            <a:pPr>
              <a:lnSpc>
                <a:spcPct val="90000"/>
              </a:lnSpc>
              <a:defRPr/>
            </a:pPr>
            <a:r>
              <a:rPr lang="en-GB" altLang="en-US" sz="2000" dirty="0">
                <a:latin typeface="SassoonPrimaryInfant" pitchFamily="2" charset="0"/>
              </a:rPr>
              <a:t>offering  various writing opportunities. These may</a:t>
            </a:r>
          </a:p>
          <a:p>
            <a:pPr>
              <a:lnSpc>
                <a:spcPct val="90000"/>
              </a:lnSpc>
              <a:defRPr/>
            </a:pPr>
            <a:r>
              <a:rPr lang="en-GB" altLang="en-US" sz="2000" dirty="0">
                <a:latin typeface="SassoonPrimaryInfant" pitchFamily="2" charset="0"/>
              </a:rPr>
              <a:t>include writing:</a:t>
            </a:r>
          </a:p>
          <a:p>
            <a:pPr algn="ctr">
              <a:lnSpc>
                <a:spcPct val="90000"/>
              </a:lnSpc>
              <a:defRPr/>
            </a:pPr>
            <a:r>
              <a:rPr lang="en-GB" altLang="en-US" sz="2000" dirty="0">
                <a:latin typeface="SassoonPrimaryInfant" pitchFamily="2" charset="0"/>
              </a:rPr>
              <a:t>Thank you cards</a:t>
            </a:r>
          </a:p>
          <a:p>
            <a:pPr algn="ctr">
              <a:lnSpc>
                <a:spcPct val="90000"/>
              </a:lnSpc>
              <a:defRPr/>
            </a:pPr>
            <a:r>
              <a:rPr lang="en-GB" altLang="en-US" sz="2000" dirty="0">
                <a:latin typeface="SassoonPrimaryInfant" pitchFamily="2" charset="0"/>
              </a:rPr>
              <a:t>Invitations</a:t>
            </a:r>
          </a:p>
          <a:p>
            <a:pPr algn="ctr">
              <a:lnSpc>
                <a:spcPct val="90000"/>
              </a:lnSpc>
              <a:defRPr/>
            </a:pPr>
            <a:r>
              <a:rPr lang="en-GB" altLang="en-US" sz="2000" dirty="0">
                <a:latin typeface="SassoonPrimaryInfant" pitchFamily="2" charset="0"/>
              </a:rPr>
              <a:t>Letters to relatives </a:t>
            </a:r>
          </a:p>
          <a:p>
            <a:pPr algn="ctr">
              <a:lnSpc>
                <a:spcPct val="90000"/>
              </a:lnSpc>
              <a:defRPr/>
            </a:pPr>
            <a:r>
              <a:rPr lang="en-GB" altLang="en-US" sz="2000" dirty="0">
                <a:latin typeface="SassoonPrimaryInfant" pitchFamily="2" charset="0"/>
              </a:rPr>
              <a:t>Creating posters and comics</a:t>
            </a:r>
          </a:p>
          <a:p>
            <a:pPr algn="ctr">
              <a:lnSpc>
                <a:spcPct val="90000"/>
              </a:lnSpc>
              <a:defRPr/>
            </a:pPr>
            <a:r>
              <a:rPr lang="en-GB" altLang="en-US" sz="2000" dirty="0">
                <a:latin typeface="SassoonPrimaryInfant" pitchFamily="2" charset="0"/>
              </a:rPr>
              <a:t>Shopping lists </a:t>
            </a:r>
          </a:p>
          <a:p>
            <a:pPr algn="ctr">
              <a:lnSpc>
                <a:spcPct val="90000"/>
              </a:lnSpc>
              <a:defRPr/>
            </a:pPr>
            <a:r>
              <a:rPr lang="en-GB" altLang="en-US" sz="2000" dirty="0">
                <a:latin typeface="SassoonPrimaryInfant" pitchFamily="2" charset="0"/>
              </a:rPr>
              <a:t>Stories</a:t>
            </a:r>
          </a:p>
        </p:txBody>
      </p:sp>
      <p:pic>
        <p:nvPicPr>
          <p:cNvPr id="5" name="Picture 2" descr="Image result for st. patricks holywood">
            <a:extLst>
              <a:ext uri="{FF2B5EF4-FFF2-40B4-BE49-F238E27FC236}">
                <a16:creationId xmlns:a16="http://schemas.microsoft.com/office/drawing/2014/main" id="{B009543D-C3FD-47B1-893E-F0251FBD96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20400" y="70852"/>
            <a:ext cx="1071563" cy="10715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E4BED18C-5C11-4DC5-B0FA-E07B32025CE9}"/>
              </a:ext>
            </a:extLst>
          </p:cNvPr>
          <p:cNvSpPr/>
          <p:nvPr/>
        </p:nvSpPr>
        <p:spPr>
          <a:xfrm>
            <a:off x="0" y="1247733"/>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80D91778-225A-4DF4-BEC7-5DDFEB44214F}"/>
              </a:ext>
            </a:extLst>
          </p:cNvPr>
          <p:cNvSpPr/>
          <p:nvPr/>
        </p:nvSpPr>
        <p:spPr>
          <a:xfrm>
            <a:off x="0" y="1477135"/>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itle 1">
            <a:extLst>
              <a:ext uri="{FF2B5EF4-FFF2-40B4-BE49-F238E27FC236}">
                <a16:creationId xmlns:a16="http://schemas.microsoft.com/office/drawing/2014/main" id="{4D316A09-0962-43A2-A660-09478A6A6815}"/>
              </a:ext>
            </a:extLst>
          </p:cNvPr>
          <p:cNvSpPr>
            <a:spLocks noGrp="1"/>
          </p:cNvSpPr>
          <p:nvPr>
            <p:ph type="title"/>
          </p:nvPr>
        </p:nvSpPr>
        <p:spPr>
          <a:xfrm>
            <a:off x="657817" y="0"/>
            <a:ext cx="8592863" cy="1676603"/>
          </a:xfrm>
        </p:spPr>
        <p:txBody>
          <a:bodyPr vert="horz" lIns="91440" tIns="45720" rIns="91440" bIns="45720" rtlCol="0" anchor="ctr">
            <a:normAutofit/>
          </a:bodyPr>
          <a:lstStyle/>
          <a:p>
            <a:r>
              <a:rPr lang="en-US" dirty="0"/>
              <a:t>     </a:t>
            </a:r>
            <a:r>
              <a:rPr lang="en-US" dirty="0">
                <a:latin typeface="SassoonPrimaryInfant" pitchFamily="2" charset="0"/>
              </a:rPr>
              <a:t>How </a:t>
            </a:r>
            <a:r>
              <a:rPr lang="en-US" dirty="0" smtClean="0">
                <a:latin typeface="SassoonPrimaryInfant" pitchFamily="2" charset="0"/>
              </a:rPr>
              <a:t>to Support </a:t>
            </a:r>
            <a:r>
              <a:rPr lang="en-US" dirty="0">
                <a:latin typeface="SassoonPrimaryInfant" pitchFamily="2" charset="0"/>
              </a:rPr>
              <a:t>Literacy at Home  </a:t>
            </a:r>
          </a:p>
        </p:txBody>
      </p:sp>
      <p:pic>
        <p:nvPicPr>
          <p:cNvPr id="8194" name="Picture 2" descr="Image result for supporting literacy at home">
            <a:extLst>
              <a:ext uri="{FF2B5EF4-FFF2-40B4-BE49-F238E27FC236}">
                <a16:creationId xmlns:a16="http://schemas.microsoft.com/office/drawing/2014/main" id="{45387C75-E7EC-46F1-BBE8-359E86C544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2301" y="3414197"/>
            <a:ext cx="2967038" cy="28000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3771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C0DC580D-14E6-4486-A4A4-E170939800CD}"/>
              </a:ext>
            </a:extLst>
          </p:cNvPr>
          <p:cNvSpPr txBox="1">
            <a:spLocks noChangeArrowheads="1"/>
          </p:cNvSpPr>
          <p:nvPr/>
        </p:nvSpPr>
        <p:spPr bwMode="auto">
          <a:xfrm>
            <a:off x="242887" y="174625"/>
            <a:ext cx="8088313" cy="95408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800" dirty="0">
                <a:latin typeface="+mn-lt"/>
              </a:rPr>
              <a:t>Reading Strategies which you </a:t>
            </a:r>
          </a:p>
          <a:p>
            <a:pPr algn="ctr" eaLnBrk="1" hangingPunct="1">
              <a:spcBef>
                <a:spcPct val="0"/>
              </a:spcBef>
              <a:buFontTx/>
              <a:buNone/>
            </a:pPr>
            <a:r>
              <a:rPr lang="en-GB" altLang="en-US" sz="2800" dirty="0">
                <a:latin typeface="+mn-lt"/>
              </a:rPr>
              <a:t>can use to help your child with reading.</a:t>
            </a:r>
          </a:p>
        </p:txBody>
      </p:sp>
      <p:pic>
        <p:nvPicPr>
          <p:cNvPr id="5" name="Picture 3">
            <a:extLst>
              <a:ext uri="{FF2B5EF4-FFF2-40B4-BE49-F238E27FC236}">
                <a16:creationId xmlns:a16="http://schemas.microsoft.com/office/drawing/2014/main" id="{D13A8A6E-0612-4E76-862F-37FFBBCBF02F}"/>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835400" y="1600200"/>
            <a:ext cx="4495800" cy="438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5">
            <a:extLst>
              <a:ext uri="{FF2B5EF4-FFF2-40B4-BE49-F238E27FC236}">
                <a16:creationId xmlns:a16="http://schemas.microsoft.com/office/drawing/2014/main" id="{F006E91F-EF31-4BA2-AAC3-0DDCE9838E06}"/>
              </a:ext>
            </a:extLst>
          </p:cNvPr>
          <p:cNvSpPr txBox="1">
            <a:spLocks noChangeArrowheads="1"/>
          </p:cNvSpPr>
          <p:nvPr/>
        </p:nvSpPr>
        <p:spPr bwMode="auto">
          <a:xfrm>
            <a:off x="1930400" y="1828800"/>
            <a:ext cx="1828800" cy="1754326"/>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800" dirty="0">
                <a:latin typeface="SassoonPrimaryInfant" pitchFamily="2" charset="0"/>
              </a:rPr>
              <a:t>1. Read to the end of the sentence and ask yourself What word might fit there?</a:t>
            </a:r>
          </a:p>
        </p:txBody>
      </p:sp>
      <p:sp>
        <p:nvSpPr>
          <p:cNvPr id="7" name="Text Box 66">
            <a:extLst>
              <a:ext uri="{FF2B5EF4-FFF2-40B4-BE49-F238E27FC236}">
                <a16:creationId xmlns:a16="http://schemas.microsoft.com/office/drawing/2014/main" id="{33D40437-2342-405C-A1BA-E759F2307A0A}"/>
              </a:ext>
            </a:extLst>
          </p:cNvPr>
          <p:cNvSpPr txBox="1">
            <a:spLocks noChangeArrowheads="1"/>
          </p:cNvSpPr>
          <p:nvPr/>
        </p:nvSpPr>
        <p:spPr bwMode="auto">
          <a:xfrm>
            <a:off x="8074025" y="1981200"/>
            <a:ext cx="2390775" cy="646331"/>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800" dirty="0">
                <a:latin typeface="SassoonPrimaryInfant" pitchFamily="2" charset="0"/>
              </a:rPr>
              <a:t>2. Look in the picture for a clue.</a:t>
            </a:r>
          </a:p>
        </p:txBody>
      </p:sp>
      <p:sp>
        <p:nvSpPr>
          <p:cNvPr id="8" name="Text Box 67">
            <a:extLst>
              <a:ext uri="{FF2B5EF4-FFF2-40B4-BE49-F238E27FC236}">
                <a16:creationId xmlns:a16="http://schemas.microsoft.com/office/drawing/2014/main" id="{E8D49678-DEA9-4422-B166-AF2BDC59D8D5}"/>
              </a:ext>
            </a:extLst>
          </p:cNvPr>
          <p:cNvSpPr txBox="1">
            <a:spLocks noChangeArrowheads="1"/>
          </p:cNvSpPr>
          <p:nvPr/>
        </p:nvSpPr>
        <p:spPr bwMode="auto">
          <a:xfrm>
            <a:off x="1952625" y="4467225"/>
            <a:ext cx="2057400" cy="1477328"/>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800" dirty="0">
                <a:latin typeface="SassoonPrimaryInfant" pitchFamily="2" charset="0"/>
              </a:rPr>
              <a:t>3. Think about what the story is about.  What word would make sense there?</a:t>
            </a:r>
          </a:p>
        </p:txBody>
      </p:sp>
      <p:sp>
        <p:nvSpPr>
          <p:cNvPr id="9" name="Text Box 68">
            <a:extLst>
              <a:ext uri="{FF2B5EF4-FFF2-40B4-BE49-F238E27FC236}">
                <a16:creationId xmlns:a16="http://schemas.microsoft.com/office/drawing/2014/main" id="{37E3A7CF-3A81-4828-A342-63C551ECD12B}"/>
              </a:ext>
            </a:extLst>
          </p:cNvPr>
          <p:cNvSpPr txBox="1">
            <a:spLocks noChangeArrowheads="1"/>
          </p:cNvSpPr>
          <p:nvPr/>
        </p:nvSpPr>
        <p:spPr bwMode="auto">
          <a:xfrm>
            <a:off x="8501063" y="3225800"/>
            <a:ext cx="1752600" cy="954088"/>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800" dirty="0">
                <a:latin typeface="SassoonPrimaryInfant" pitchFamily="2" charset="0"/>
              </a:rPr>
              <a:t>4. Does the sentence make sense?</a:t>
            </a:r>
          </a:p>
        </p:txBody>
      </p:sp>
      <p:sp>
        <p:nvSpPr>
          <p:cNvPr id="10" name="Text Box 69">
            <a:extLst>
              <a:ext uri="{FF2B5EF4-FFF2-40B4-BE49-F238E27FC236}">
                <a16:creationId xmlns:a16="http://schemas.microsoft.com/office/drawing/2014/main" id="{087D408F-D0CF-47DF-B54A-99CC86B0C6DD}"/>
              </a:ext>
            </a:extLst>
          </p:cNvPr>
          <p:cNvSpPr txBox="1">
            <a:spLocks noChangeArrowheads="1"/>
          </p:cNvSpPr>
          <p:nvPr/>
        </p:nvSpPr>
        <p:spPr bwMode="auto">
          <a:xfrm>
            <a:off x="4689475" y="6122988"/>
            <a:ext cx="2879725" cy="369887"/>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800" dirty="0">
                <a:latin typeface="SassoonPrimaryInfant" pitchFamily="2" charset="0"/>
              </a:rPr>
              <a:t>6. Develop independence </a:t>
            </a:r>
          </a:p>
        </p:txBody>
      </p:sp>
      <p:sp>
        <p:nvSpPr>
          <p:cNvPr id="11" name="Text Box 69">
            <a:extLst>
              <a:ext uri="{FF2B5EF4-FFF2-40B4-BE49-F238E27FC236}">
                <a16:creationId xmlns:a16="http://schemas.microsoft.com/office/drawing/2014/main" id="{AA7803E8-D04E-467C-922F-B3C0084A6FE7}"/>
              </a:ext>
            </a:extLst>
          </p:cNvPr>
          <p:cNvSpPr txBox="1">
            <a:spLocks noChangeArrowheads="1"/>
          </p:cNvSpPr>
          <p:nvPr/>
        </p:nvSpPr>
        <p:spPr bwMode="auto">
          <a:xfrm>
            <a:off x="8008938" y="4557713"/>
            <a:ext cx="2520950" cy="369332"/>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800" dirty="0">
                <a:latin typeface="SassoonPrimaryInfant" pitchFamily="2" charset="0"/>
              </a:rPr>
              <a:t>5. Sound the word out.</a:t>
            </a:r>
          </a:p>
        </p:txBody>
      </p:sp>
      <p:pic>
        <p:nvPicPr>
          <p:cNvPr id="12" name="Picture 2" descr="Image result for st. patricks holywood">
            <a:extLst>
              <a:ext uri="{FF2B5EF4-FFF2-40B4-BE49-F238E27FC236}">
                <a16:creationId xmlns:a16="http://schemas.microsoft.com/office/drawing/2014/main" id="{A4CCFC30-4C51-4491-8ED3-1E81DF7FC9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20400" y="70852"/>
            <a:ext cx="1071563" cy="1071563"/>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3343F3F7-24A4-4DE3-B264-480B5824CAB8}"/>
              </a:ext>
            </a:extLst>
          </p:cNvPr>
          <p:cNvSpPr/>
          <p:nvPr/>
        </p:nvSpPr>
        <p:spPr>
          <a:xfrm>
            <a:off x="0" y="1247733"/>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ectangle 13">
            <a:extLst>
              <a:ext uri="{FF2B5EF4-FFF2-40B4-BE49-F238E27FC236}">
                <a16:creationId xmlns:a16="http://schemas.microsoft.com/office/drawing/2014/main" id="{EF170DAC-3903-49D8-95E8-1CAF8FF5CE82}"/>
              </a:ext>
            </a:extLst>
          </p:cNvPr>
          <p:cNvSpPr/>
          <p:nvPr/>
        </p:nvSpPr>
        <p:spPr>
          <a:xfrm>
            <a:off x="0" y="1477135"/>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7477233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447</TotalTime>
  <Words>1175</Words>
  <Application>Microsoft Office PowerPoint</Application>
  <PresentationFormat>Widescreen</PresentationFormat>
  <Paragraphs>147</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SassoonPrimaryInfant</vt:lpstr>
      <vt:lpstr>Wingdings 2</vt:lpstr>
      <vt:lpstr>Office Theme</vt:lpstr>
      <vt:lpstr>Primary 4/5 </vt:lpstr>
      <vt:lpstr>Daily Routine </vt:lpstr>
      <vt:lpstr>Mindfulness </vt:lpstr>
      <vt:lpstr>Uniforms</vt:lpstr>
      <vt:lpstr>  The Curriculum</vt:lpstr>
      <vt:lpstr>         Parental Support</vt:lpstr>
      <vt:lpstr>      Literacy </vt:lpstr>
      <vt:lpstr>     How to Support Literacy at Home  </vt:lpstr>
      <vt:lpstr>PowerPoint Presentation</vt:lpstr>
      <vt:lpstr>      Numeracy  </vt:lpstr>
      <vt:lpstr>    ICT – WAU – Arts - PE  </vt:lpstr>
      <vt:lpstr>    RE - PDMU</vt:lpstr>
      <vt:lpstr>PowerPoint Presentation</vt:lpstr>
      <vt:lpstr>Homework in P4/5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Primary 4</dc:title>
  <dc:creator>Maggie</dc:creator>
  <cp:lastModifiedBy>T McKay</cp:lastModifiedBy>
  <cp:revision>64</cp:revision>
  <dcterms:created xsi:type="dcterms:W3CDTF">2019-10-21T19:44:28Z</dcterms:created>
  <dcterms:modified xsi:type="dcterms:W3CDTF">2021-09-24T12:30:26Z</dcterms:modified>
</cp:coreProperties>
</file>