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86" r:id="rId4"/>
    <p:sldId id="298" r:id="rId5"/>
    <p:sldId id="293" r:id="rId6"/>
    <p:sldId id="279" r:id="rId7"/>
    <p:sldId id="296" r:id="rId8"/>
    <p:sldId id="299" r:id="rId9"/>
    <p:sldId id="28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FF"/>
    <a:srgbClr val="FF00FF"/>
    <a:srgbClr val="FF0080"/>
    <a:srgbClr val="FFFFFF"/>
    <a:srgbClr val="5D7E9D"/>
    <a:srgbClr val="191919"/>
    <a:srgbClr val="6666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2" autoAdjust="0"/>
    <p:restoredTop sz="91734" autoAdjust="0"/>
  </p:normalViewPr>
  <p:slideViewPr>
    <p:cSldViewPr snapToObjects="1">
      <p:cViewPr varScale="1">
        <p:scale>
          <a:sx n="106" d="100"/>
          <a:sy n="106" d="100"/>
        </p:scale>
        <p:origin x="8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C81347-F499-4826-81E9-B626594541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35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4120BA-683D-4D30-A4B4-A4C3B5DC2E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11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2A314-43C5-42D4-9588-313149C2767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6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F3F8-F33C-43E3-859B-D20CD0E05CF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391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72129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41665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80199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32582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733516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2D3AB-39B4-4452-AAE7-7FB2D7C785D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553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883C-AFF0-4CFB-9887-14FE3220DBC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52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0197-2870-4F15-B82C-94FD3B9E5B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800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BFF8D-FC27-4E12-B06E-5E24C899C6A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24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04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F0CAE-5797-4FD3-B733-96DF02C46CB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291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E49B5-F2B1-403B-86A2-A1087E464C7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480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71F2-6538-45BB-8BAB-FAADE4C452F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174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03399-A493-42BC-82B2-CF85C0A98A9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337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CD88D-4811-40B2-9A5E-08C77C33E7A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207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274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352" y="872716"/>
            <a:ext cx="7772400" cy="1806476"/>
          </a:xfrm>
          <a:extLst>
            <a:ext uri="{909E8E84-426E-40DD-AFC4-6F175D3DCCD1}">
              <a14:hiddenFill xmlns:a14="http://schemas.microsoft.com/office/drawing/2010/main">
                <a:solidFill>
                  <a:srgbClr val="FF0080">
                    <a:alpha val="3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3600" dirty="0" smtClean="0">
                <a:latin typeface="Comic Sans MS" pitchFamily="66" charset="0"/>
              </a:rPr>
              <a:t>Parental </a:t>
            </a:r>
            <a:r>
              <a:rPr lang="en-US" altLang="en-US" sz="3600" dirty="0" smtClean="0">
                <a:latin typeface="Comic Sans MS" pitchFamily="66" charset="0"/>
              </a:rPr>
              <a:t>Consultation</a:t>
            </a:r>
            <a:r>
              <a:rPr lang="en-US" altLang="en-US" sz="3600" dirty="0" smtClean="0">
                <a:latin typeface="Comic Sans MS" pitchFamily="66" charset="0"/>
              </a:rPr>
              <a:t/>
            </a:r>
            <a:br>
              <a:rPr lang="en-US" altLang="en-US" sz="3600" dirty="0" smtClean="0">
                <a:latin typeface="Comic Sans MS" pitchFamily="66" charset="0"/>
              </a:rPr>
            </a:br>
            <a:r>
              <a:rPr lang="en-US" altLang="en-US" sz="3600" dirty="0" smtClean="0">
                <a:latin typeface="Comic Sans MS" pitchFamily="66" charset="0"/>
              </a:rPr>
              <a:t>17</a:t>
            </a:r>
            <a:r>
              <a:rPr lang="en-US" altLang="en-US" sz="3600" baseline="30000" dirty="0" smtClean="0">
                <a:latin typeface="Comic Sans MS" pitchFamily="66" charset="0"/>
              </a:rPr>
              <a:t>th</a:t>
            </a:r>
            <a:r>
              <a:rPr lang="en-US" altLang="en-US" sz="3600" dirty="0" smtClean="0">
                <a:latin typeface="Comic Sans MS" pitchFamily="66" charset="0"/>
              </a:rPr>
              <a:t> </a:t>
            </a:r>
            <a:r>
              <a:rPr lang="en-US" altLang="en-US" sz="3600" dirty="0" smtClean="0">
                <a:latin typeface="Comic Sans MS" pitchFamily="66" charset="0"/>
              </a:rPr>
              <a:t>June </a:t>
            </a:r>
            <a:r>
              <a:rPr lang="en-US" altLang="en-US" sz="3600" dirty="0" smtClean="0">
                <a:latin typeface="Comic Sans MS" pitchFamily="66" charset="0"/>
              </a:rPr>
              <a:t>2021</a:t>
            </a:r>
            <a:r>
              <a:rPr lang="en-US" altLang="en-US" sz="3600" dirty="0">
                <a:latin typeface="Comic Sans MS" pitchFamily="66" charset="0"/>
              </a:rPr>
              <a:t/>
            </a:r>
            <a:br>
              <a:rPr lang="en-US" altLang="en-US" sz="3600" dirty="0">
                <a:latin typeface="Comic Sans MS" pitchFamily="66" charset="0"/>
              </a:rPr>
            </a:br>
            <a:endParaRPr lang="en-US" altLang="en-US" sz="3600" dirty="0" smtClean="0">
              <a:latin typeface="Comic Sans MS" pitchFamily="66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352" y="2312876"/>
            <a:ext cx="7772400" cy="1901500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GB" dirty="0" smtClean="0"/>
              <a:t>Consultation on the School Development Plan 2019 – 2022</a:t>
            </a:r>
          </a:p>
          <a:p>
            <a:pPr marL="457200" indent="-457200">
              <a:buFont typeface="Wingdings 2"/>
              <a:buAutoNum type="arabicParenBoth"/>
            </a:pPr>
            <a:r>
              <a:rPr lang="en-GB" dirty="0"/>
              <a:t>School Financial Budget  </a:t>
            </a:r>
            <a:r>
              <a:rPr lang="en-GB" dirty="0" smtClean="0"/>
              <a:t>2021 </a:t>
            </a:r>
            <a:r>
              <a:rPr lang="en-GB" dirty="0"/>
              <a:t>-</a:t>
            </a:r>
            <a:r>
              <a:rPr lang="en-GB" dirty="0" smtClean="0"/>
              <a:t>2022</a:t>
            </a:r>
          </a:p>
          <a:p>
            <a:pPr marL="457200" indent="-457200">
              <a:buAutoNum type="arabicParenBoth"/>
            </a:pPr>
            <a:r>
              <a:rPr lang="en-GB" dirty="0" smtClean="0"/>
              <a:t>Class </a:t>
            </a:r>
            <a:r>
              <a:rPr lang="en-GB" dirty="0" smtClean="0"/>
              <a:t>organistion</a:t>
            </a:r>
            <a:r>
              <a:rPr lang="en-GB" dirty="0" smtClean="0"/>
              <a:t> for Sept </a:t>
            </a:r>
            <a:r>
              <a:rPr lang="en-GB" dirty="0" smtClean="0"/>
              <a:t>2021 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4" name="Picture 2" descr="Free School Meals and Uniform News Story Imag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60232" y="5445224"/>
            <a:ext cx="2168240" cy="1084120"/>
          </a:xfrm>
          <a:prstGeom prst="cloudCallou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21" y="188641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There are four key drivers to school improvement </a:t>
            </a:r>
            <a:endParaRPr lang="en-GB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060"/>
              </p:ext>
            </p:extLst>
          </p:nvPr>
        </p:nvGraphicFramePr>
        <p:xfrm>
          <a:off x="473620" y="1397000"/>
          <a:ext cx="8094824" cy="516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412">
                  <a:extLst>
                    <a:ext uri="{9D8B030D-6E8A-4147-A177-3AD203B41FA5}">
                      <a16:colId xmlns:a16="http://schemas.microsoft.com/office/drawing/2014/main" val="1286527946"/>
                    </a:ext>
                  </a:extLst>
                </a:gridCol>
                <a:gridCol w="4047412">
                  <a:extLst>
                    <a:ext uri="{9D8B030D-6E8A-4147-A177-3AD203B41FA5}">
                      <a16:colId xmlns:a16="http://schemas.microsoft.com/office/drawing/2014/main" val="4185138194"/>
                    </a:ext>
                  </a:extLst>
                </a:gridCol>
              </a:tblGrid>
              <a:tr h="284798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Child Centred Provision</a:t>
                      </a:r>
                      <a:r>
                        <a:rPr lang="en-GB" sz="1400" dirty="0" smtClean="0"/>
                        <a:t> </a:t>
                      </a:r>
                    </a:p>
                    <a:p>
                      <a:pPr lvl="0"/>
                      <a:r>
                        <a:rPr lang="en-GB" sz="1400" i="1" dirty="0" smtClean="0"/>
                        <a:t>Pastoral care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Child protection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SEN- interventions/support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Inclusion/diversity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Pupil involvement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Healthy school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Quality Teaching and Learning</a:t>
                      </a:r>
                    </a:p>
                    <a:p>
                      <a:r>
                        <a:rPr kumimoji="0"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provision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 and Numeracy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and Teaching strategies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Assessment/data analysis/use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Self-evaluation – teacher/whole school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22768"/>
                  </a:ext>
                </a:extLst>
              </a:tr>
              <a:tr h="2316362"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Leadership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school development plan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Professional Development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leadership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management, including accommodation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Connected to the Local Community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Links with educational agencies</a:t>
                      </a: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</a:t>
                      </a:r>
                      <a:r>
                        <a:rPr kumimoji="0" lang="en-GB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bodies 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336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0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29600" cy="8590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 smtClean="0"/>
              <a:t>What have we </a:t>
            </a:r>
            <a:r>
              <a:rPr lang="en-GB" sz="3200" dirty="0" smtClean="0"/>
              <a:t>achieved in school ‘development’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3812"/>
          </a:xfrm>
        </p:spPr>
        <p:txBody>
          <a:bodyPr>
            <a:normAutofit/>
          </a:bodyPr>
          <a:lstStyle/>
          <a:p>
            <a:r>
              <a:rPr lang="en-GB" dirty="0" smtClean="0"/>
              <a:t>School Development </a:t>
            </a:r>
            <a:r>
              <a:rPr lang="en-GB" dirty="0"/>
              <a:t>P</a:t>
            </a:r>
            <a:r>
              <a:rPr lang="en-GB" dirty="0" smtClean="0"/>
              <a:t>lans have been postponed to September 2021 </a:t>
            </a:r>
          </a:p>
          <a:p>
            <a:r>
              <a:rPr lang="en-GB" dirty="0" smtClean="0"/>
              <a:t>We have focused on ensuring a safe and welcoming environment.</a:t>
            </a:r>
          </a:p>
          <a:p>
            <a:r>
              <a:rPr lang="en-GB" dirty="0" smtClean="0"/>
              <a:t>We have analysed the gaps in learning and worked hard to bridge those gaps.</a:t>
            </a:r>
          </a:p>
          <a:p>
            <a:r>
              <a:rPr lang="en-GB" dirty="0" smtClean="0"/>
              <a:t>We have set up a sensory room for those children with anxiety and emotional needs.</a:t>
            </a:r>
          </a:p>
          <a:p>
            <a:r>
              <a:rPr lang="en-GB" dirty="0" smtClean="0"/>
              <a:t>We have engaged in art therapy activities to enable some classes, to express themselves creatively.</a:t>
            </a:r>
          </a:p>
          <a:p>
            <a:r>
              <a:rPr lang="en-GB" dirty="0"/>
              <a:t>W</a:t>
            </a:r>
            <a:r>
              <a:rPr lang="en-GB" dirty="0" smtClean="0"/>
              <a:t>e intend to extend this to September 2021 , as DENI will extend funding.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1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Parental 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84919"/>
            <a:ext cx="6347714" cy="408829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staff responded to the parental questionnaire </a:t>
            </a:r>
            <a:r>
              <a:rPr lang="en-GB" dirty="0" err="1" smtClean="0"/>
              <a:t>fedback</a:t>
            </a:r>
            <a:r>
              <a:rPr lang="en-GB" dirty="0" smtClean="0"/>
              <a:t> after the first lockdown. </a:t>
            </a:r>
          </a:p>
          <a:p>
            <a:r>
              <a:rPr lang="en-GB" dirty="0" smtClean="0"/>
              <a:t>We developed a Remote Learning policy. </a:t>
            </a:r>
          </a:p>
          <a:p>
            <a:r>
              <a:rPr lang="en-GB" dirty="0" smtClean="0"/>
              <a:t>We provided care and support for over 100 children and their families from Jan to March. </a:t>
            </a:r>
            <a:endParaRPr lang="en-GB" dirty="0"/>
          </a:p>
          <a:p>
            <a:r>
              <a:rPr lang="en-GB" dirty="0" smtClean="0"/>
              <a:t>We provide high quality support online</a:t>
            </a:r>
          </a:p>
          <a:p>
            <a:r>
              <a:rPr lang="en-GB" dirty="0" smtClean="0"/>
              <a:t>We support children who had to isolate/ vulnerable categories.</a:t>
            </a:r>
          </a:p>
          <a:p>
            <a:r>
              <a:rPr lang="en-GB" dirty="0" smtClean="0"/>
              <a:t>We managed to provide over 20 laptops to support families who needed access to the internet.</a:t>
            </a:r>
          </a:p>
          <a:p>
            <a:r>
              <a:rPr lang="en-GB" dirty="0" smtClean="0"/>
              <a:t>Your </a:t>
            </a:r>
            <a:r>
              <a:rPr lang="en-GB" dirty="0"/>
              <a:t>t</a:t>
            </a:r>
            <a:r>
              <a:rPr lang="en-GB" dirty="0" smtClean="0"/>
              <a:t>he feedback was invaluable insuring we coul</a:t>
            </a:r>
            <a:r>
              <a:rPr lang="en-GB" dirty="0" smtClean="0"/>
              <a:t>d meet your needs as a school partnership.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9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Situation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37" y="1275865"/>
            <a:ext cx="6347714" cy="3880773"/>
          </a:xfrm>
        </p:spPr>
        <p:txBody>
          <a:bodyPr/>
          <a:lstStyle/>
          <a:p>
            <a:r>
              <a:rPr lang="en-GB" dirty="0" smtClean="0"/>
              <a:t>After a smaller intake in 2020, we have had a fantastic upturn in our P1 intake for 2021.</a:t>
            </a:r>
          </a:p>
          <a:p>
            <a:r>
              <a:rPr lang="en-GB" dirty="0" smtClean="0"/>
              <a:t>Alongside an improved school budget, our financial position has improved slightly.</a:t>
            </a:r>
          </a:p>
          <a:p>
            <a:r>
              <a:rPr lang="en-GB" dirty="0" smtClean="0"/>
              <a:t>We have 5 classes that have no spare places.</a:t>
            </a:r>
          </a:p>
          <a:p>
            <a:r>
              <a:rPr lang="en-GB" dirty="0" smtClean="0"/>
              <a:t>We have 6 classes with between 2 - 8 places available.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8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84076"/>
          </a:xfrm>
        </p:spPr>
        <p:txBody>
          <a:bodyPr/>
          <a:lstStyle/>
          <a:p>
            <a:r>
              <a:rPr lang="en-GB" sz="2800" dirty="0" smtClean="0"/>
              <a:t>Class Structures-  Sept </a:t>
            </a:r>
            <a:r>
              <a:rPr lang="en-GB" sz="2800" dirty="0" smtClean="0"/>
              <a:t>2021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9532" y="872716"/>
            <a:ext cx="8327268" cy="5904656"/>
          </a:xfrm>
        </p:spPr>
        <p:txBody>
          <a:bodyPr>
            <a:normAutofit fontScale="62500" lnSpcReduction="20000"/>
          </a:bodyPr>
          <a:lstStyle/>
          <a:p>
            <a:r>
              <a:rPr lang="en-GB" sz="2400" dirty="0" smtClean="0"/>
              <a:t>Our pupil numbers have stayed constant </a:t>
            </a:r>
            <a:r>
              <a:rPr lang="en-GB" sz="2400" dirty="0" smtClean="0"/>
              <a:t>around  </a:t>
            </a:r>
            <a:r>
              <a:rPr lang="en-GB" sz="2400" dirty="0" smtClean="0"/>
              <a:t>300 pupils.</a:t>
            </a:r>
          </a:p>
          <a:p>
            <a:r>
              <a:rPr lang="en-GB" sz="2400" dirty="0" smtClean="0"/>
              <a:t>We have </a:t>
            </a:r>
            <a:r>
              <a:rPr lang="en-GB" sz="2400" dirty="0" smtClean="0"/>
              <a:t>20</a:t>
            </a:r>
            <a:r>
              <a:rPr lang="en-GB" sz="2400" dirty="0" smtClean="0"/>
              <a:t> </a:t>
            </a:r>
            <a:r>
              <a:rPr lang="en-GB" sz="2400" dirty="0" smtClean="0"/>
              <a:t>available places , but no places available in some year groups.</a:t>
            </a:r>
          </a:p>
          <a:p>
            <a:r>
              <a:rPr lang="en-GB" sz="2400" dirty="0" smtClean="0"/>
              <a:t>We will have staff compliment of  11 Teachers, 1 </a:t>
            </a:r>
            <a:r>
              <a:rPr lang="en-GB" sz="2400" dirty="0"/>
              <a:t>L</a:t>
            </a:r>
            <a:r>
              <a:rPr lang="en-GB" sz="2400" dirty="0" smtClean="0"/>
              <a:t>earning </a:t>
            </a:r>
            <a:r>
              <a:rPr lang="en-GB" sz="2400" dirty="0" smtClean="0"/>
              <a:t>Support teachers </a:t>
            </a:r>
            <a:r>
              <a:rPr lang="en-GB" sz="2400" dirty="0" smtClean="0"/>
              <a:t>and </a:t>
            </a:r>
            <a:r>
              <a:rPr lang="en-GB" sz="2400" dirty="0" smtClean="0"/>
              <a:t>7  </a:t>
            </a:r>
            <a:r>
              <a:rPr lang="en-GB" sz="2400" dirty="0" smtClean="0"/>
              <a:t>Teaching/Classroom Assistants and 3 Auxiliary Staff</a:t>
            </a:r>
          </a:p>
          <a:p>
            <a:r>
              <a:rPr lang="en-GB" sz="2400" dirty="0" smtClean="0"/>
              <a:t>We will have I have been working since January, with Mr Sherlock  in planning for Sept </a:t>
            </a:r>
            <a:r>
              <a:rPr lang="en-GB" sz="2400" dirty="0" smtClean="0"/>
              <a:t>2021.</a:t>
            </a:r>
            <a:endParaRPr lang="en-GB" sz="2400" dirty="0" smtClean="0"/>
          </a:p>
          <a:p>
            <a:r>
              <a:rPr lang="en-GB" sz="2400" dirty="0" smtClean="0"/>
              <a:t>The Governors have </a:t>
            </a:r>
            <a:r>
              <a:rPr lang="en-GB" sz="2400" dirty="0" smtClean="0"/>
              <a:t>approved  </a:t>
            </a:r>
            <a:r>
              <a:rPr lang="en-GB" sz="2400" dirty="0" smtClean="0"/>
              <a:t>operational arrangements </a:t>
            </a:r>
            <a:r>
              <a:rPr lang="en-GB" sz="2400" dirty="0" smtClean="0"/>
              <a:t>on the 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June</a:t>
            </a:r>
          </a:p>
          <a:p>
            <a:r>
              <a:rPr lang="en-GB" sz="2400" dirty="0" smtClean="0"/>
              <a:t>It </a:t>
            </a:r>
            <a:r>
              <a:rPr lang="en-GB" sz="2400" dirty="0" smtClean="0"/>
              <a:t>is a necessity to have three  composite classes due to the financial constraints and larger class sizes for some year groups. </a:t>
            </a:r>
            <a:endParaRPr lang="en-GB" sz="2400" dirty="0" smtClean="0"/>
          </a:p>
          <a:p>
            <a:r>
              <a:rPr lang="en-GB" sz="2400" dirty="0" smtClean="0"/>
              <a:t>There are few changes to the staffing structure in school </a:t>
            </a:r>
          </a:p>
          <a:p>
            <a:r>
              <a:rPr lang="en-GB" sz="2400" dirty="0" smtClean="0"/>
              <a:t>There will be two new appointments made before September- 1 permanent and 1 temporary Maternity leave.</a:t>
            </a:r>
          </a:p>
          <a:p>
            <a:r>
              <a:rPr lang="en-GB" sz="2400" dirty="0" smtClean="0"/>
              <a:t>Mrs </a:t>
            </a:r>
            <a:r>
              <a:rPr lang="en-GB" sz="2400" dirty="0"/>
              <a:t>T</a:t>
            </a:r>
            <a:r>
              <a:rPr lang="en-GB" sz="2400" dirty="0" smtClean="0"/>
              <a:t>unney are Mrs S O’Reilly will return to full time post sin September as well.</a:t>
            </a:r>
          </a:p>
          <a:p>
            <a:r>
              <a:rPr lang="en-GB" sz="2400" dirty="0" smtClean="0"/>
              <a:t>We have used criteria to allocate class places for all classes from P2- P7.</a:t>
            </a:r>
          </a:p>
          <a:p>
            <a:r>
              <a:rPr lang="en-GB" sz="2400" dirty="0" smtClean="0"/>
              <a:t>Class allocations will be sent home on Friday 18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with your child’s school report.</a:t>
            </a:r>
            <a:endParaRPr lang="en-GB" sz="24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88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22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err="1" smtClean="0"/>
              <a:t>St.Patricks</a:t>
            </a:r>
            <a:r>
              <a:rPr lang="en-GB" dirty="0" smtClean="0"/>
              <a:t> PS Holywood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45075"/>
              </p:ext>
            </p:extLst>
          </p:nvPr>
        </p:nvGraphicFramePr>
        <p:xfrm>
          <a:off x="457200" y="704081"/>
          <a:ext cx="7859216" cy="5652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7225">
                  <a:extLst>
                    <a:ext uri="{9D8B030D-6E8A-4147-A177-3AD203B41FA5}">
                      <a16:colId xmlns:a16="http://schemas.microsoft.com/office/drawing/2014/main" val="274631256"/>
                    </a:ext>
                  </a:extLst>
                </a:gridCol>
                <a:gridCol w="2822697">
                  <a:extLst>
                    <a:ext uri="{9D8B030D-6E8A-4147-A177-3AD203B41FA5}">
                      <a16:colId xmlns:a16="http://schemas.microsoft.com/office/drawing/2014/main" val="2575657111"/>
                    </a:ext>
                  </a:extLst>
                </a:gridCol>
                <a:gridCol w="2549294">
                  <a:extLst>
                    <a:ext uri="{9D8B030D-6E8A-4147-A177-3AD203B41FA5}">
                      <a16:colId xmlns:a16="http://schemas.microsoft.com/office/drawing/2014/main" val="3971695841"/>
                    </a:ext>
                  </a:extLst>
                </a:gridCol>
              </a:tblGrid>
              <a:tr h="354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Year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Teacher(s)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No.of</a:t>
                      </a:r>
                      <a:r>
                        <a:rPr lang="en-GB" sz="1200" dirty="0">
                          <a:effectLst/>
                        </a:rPr>
                        <a:t> Pupils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529484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P1A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 smtClean="0">
                          <a:effectLst/>
                        </a:rPr>
                        <a:t>CMcSorley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24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24504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P1B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 smtClean="0">
                          <a:effectLst/>
                        </a:rPr>
                        <a:t>FO’Reilly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24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939554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P2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 smtClean="0">
                          <a:effectLst/>
                        </a:rPr>
                        <a:t>MTunney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763945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P2/3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S Hamill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24 </a:t>
                      </a:r>
                      <a:r>
                        <a:rPr lang="en-GB" sz="2400" dirty="0">
                          <a:effectLst/>
                        </a:rPr>
                        <a:t>( </a:t>
                      </a:r>
                      <a:r>
                        <a:rPr lang="en-GB" sz="2400" dirty="0" smtClean="0">
                          <a:effectLst/>
                        </a:rPr>
                        <a:t>10/14)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819053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C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</a:rPr>
                        <a:t> Mc Quaid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30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950001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L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</a:rPr>
                        <a:t> Coyle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30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9972159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P4/5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S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</a:rPr>
                        <a:t> O’Reilly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30 </a:t>
                      </a:r>
                      <a:r>
                        <a:rPr lang="en-GB" sz="2400" dirty="0">
                          <a:effectLst/>
                        </a:rPr>
                        <a:t>(</a:t>
                      </a:r>
                      <a:r>
                        <a:rPr lang="en-GB" sz="2400" dirty="0" smtClean="0">
                          <a:effectLst/>
                        </a:rPr>
                        <a:t>16/14)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414238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P5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</a:rPr>
                        <a:t>T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</a:rPr>
                        <a:t> Orr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26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955192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P6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K O’Neill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32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028018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P6/7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New App*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18(10/8)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0568051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P7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M Sherlock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36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729792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New App**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144208"/>
                  </a:ext>
                </a:extLst>
              </a:tr>
              <a:tr h="407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CO’N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45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75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Don’t Forget to apply for a place on the summer scheme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There are still 30 places available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950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368660"/>
            <a:ext cx="7772400" cy="1188132"/>
          </a:xfrm>
        </p:spPr>
        <p:txBody>
          <a:bodyPr>
            <a:normAutofit/>
          </a:bodyPr>
          <a:lstStyle/>
          <a:p>
            <a:r>
              <a:rPr lang="en-GB" dirty="0" smtClean="0"/>
              <a:t>Thank you for your support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678052" cy="246414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Thank you for your support throughout this difficult time for everyone in our school community.</a:t>
            </a:r>
          </a:p>
          <a:p>
            <a:r>
              <a:rPr lang="en-GB" dirty="0" smtClean="0"/>
              <a:t>We hope to return to ‘normal’ school operations in September.</a:t>
            </a:r>
          </a:p>
          <a:p>
            <a:r>
              <a:rPr lang="en-GB" dirty="0" smtClean="0"/>
              <a:t>Have a great summer holiday &amp; we look forward to seeing you all again on 31</a:t>
            </a:r>
            <a:r>
              <a:rPr lang="en-GB" baseline="30000" dirty="0" smtClean="0"/>
              <a:t>st</a:t>
            </a:r>
            <a:r>
              <a:rPr lang="en-GB" dirty="0" smtClean="0"/>
              <a:t> August.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 </a:t>
            </a:r>
            <a:r>
              <a:rPr lang="en-GB" dirty="0" smtClean="0"/>
              <a:t>O’Neill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8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3462</TotalTime>
  <Words>663</Words>
  <Application>Microsoft Office PowerPoint</Application>
  <PresentationFormat>On-screen Show (4:3)</PresentationFormat>
  <Paragraphs>121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Trebuchet MS</vt:lpstr>
      <vt:lpstr>Wingdings 2</vt:lpstr>
      <vt:lpstr>Wingdings 3</vt:lpstr>
      <vt:lpstr>Facet</vt:lpstr>
      <vt:lpstr>Parental Consultation 17th June 2021 </vt:lpstr>
      <vt:lpstr>There are four key drivers to school improvement </vt:lpstr>
      <vt:lpstr>What have we achieved in school ‘development’ </vt:lpstr>
      <vt:lpstr>Parental Questionnaire</vt:lpstr>
      <vt:lpstr>Financial Situation </vt:lpstr>
      <vt:lpstr>Class Structures-  Sept 2021</vt:lpstr>
      <vt:lpstr>PowerPoint Presentation</vt:lpstr>
      <vt:lpstr>Don’t Forget to apply for a place on the summer scheme</vt:lpstr>
      <vt:lpstr>Thank you for your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Magazine</dc:creator>
  <cp:lastModifiedBy>C O'NEILL</cp:lastModifiedBy>
  <cp:revision>133</cp:revision>
  <cp:lastPrinted>2016-05-04T14:48:36Z</cp:lastPrinted>
  <dcterms:modified xsi:type="dcterms:W3CDTF">2021-06-17T10:29:00Z</dcterms:modified>
</cp:coreProperties>
</file>