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64" r:id="rId4"/>
    <p:sldId id="260" r:id="rId5"/>
    <p:sldId id="258" r:id="rId6"/>
    <p:sldId id="265" r:id="rId7"/>
    <p:sldId id="269" r:id="rId8"/>
    <p:sldId id="266" r:id="rId9"/>
    <p:sldId id="268" r:id="rId10"/>
    <p:sldId id="259" r:id="rId11"/>
    <p:sldId id="267" r:id="rId12"/>
    <p:sldId id="270" r:id="rId13"/>
    <p:sldId id="261" r:id="rId14"/>
    <p:sldId id="262" r:id="rId15"/>
    <p:sldId id="26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1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04" d="100"/>
          <a:sy n="104" d="100"/>
        </p:scale>
        <p:origin x="14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10/16/2020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10/16/2020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10/16/2020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10/16/2020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10/16/2020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10/16/2020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C334-7ADC-45D8-A902-BAD053D52166}"/>
              </a:ext>
            </a:extLst>
          </p:cNvPr>
          <p:cNvSpPr>
            <a:spLocks noGrp="1"/>
          </p:cNvSpPr>
          <p:nvPr>
            <p:ph type="ctrTitle"/>
          </p:nvPr>
        </p:nvSpPr>
        <p:spPr/>
        <p:txBody>
          <a:bodyPr/>
          <a:lstStyle/>
          <a:p>
            <a:r>
              <a:rPr lang="en-GB" dirty="0"/>
              <a:t>Primary 2/3</a:t>
            </a:r>
            <a:br>
              <a:rPr lang="en-GB" dirty="0"/>
            </a:br>
            <a:r>
              <a:rPr lang="en-GB" dirty="0"/>
              <a:t>Mrs Hamill</a:t>
            </a:r>
          </a:p>
        </p:txBody>
      </p:sp>
      <p:sp>
        <p:nvSpPr>
          <p:cNvPr id="3" name="Subtitle 2">
            <a:extLst>
              <a:ext uri="{FF2B5EF4-FFF2-40B4-BE49-F238E27FC236}">
                <a16:creationId xmlns:a16="http://schemas.microsoft.com/office/drawing/2014/main" id="{7F0732D1-D5FE-4060-A877-70B837AC561A}"/>
              </a:ext>
            </a:extLst>
          </p:cNvPr>
          <p:cNvSpPr>
            <a:spLocks noGrp="1"/>
          </p:cNvSpPr>
          <p:nvPr>
            <p:ph type="subTitle" idx="1"/>
          </p:nvPr>
        </p:nvSpPr>
        <p:spPr/>
        <p:txBody>
          <a:bodyPr/>
          <a:lstStyle/>
          <a:p>
            <a:r>
              <a:rPr lang="en-GB" dirty="0"/>
              <a:t>Curriculum Information</a:t>
            </a:r>
          </a:p>
          <a:p>
            <a:r>
              <a:rPr lang="en-GB" dirty="0"/>
              <a:t>2020 / 2021</a:t>
            </a:r>
          </a:p>
        </p:txBody>
      </p:sp>
    </p:spTree>
    <p:extLst>
      <p:ext uri="{BB962C8B-B14F-4D97-AF65-F5344CB8AC3E}">
        <p14:creationId xmlns:p14="http://schemas.microsoft.com/office/powerpoint/2010/main" val="989255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smCheck">
          <a:fgClr>
            <a:schemeClr val="accent1"/>
          </a:fgClr>
          <a:bgClr>
            <a:schemeClr val="bg1"/>
          </a:bgClr>
        </a:pattFill>
        <a:effectLst/>
      </p:bgPr>
    </p:bg>
    <p:spTree>
      <p:nvGrpSpPr>
        <p:cNvPr id="1" name=""/>
        <p:cNvGrpSpPr/>
        <p:nvPr/>
      </p:nvGrpSpPr>
      <p:grpSpPr>
        <a:xfrm>
          <a:off x="0" y="0"/>
          <a:ext cx="0" cy="0"/>
          <a:chOff x="0" y="0"/>
          <a:chExt cx="0" cy="0"/>
        </a:xfrm>
      </p:grpSpPr>
      <p:pic>
        <p:nvPicPr>
          <p:cNvPr id="11" name="Picture 10" descr="A group of young children sitting around a table&#10;&#10;Description automatically generated">
            <a:extLst>
              <a:ext uri="{FF2B5EF4-FFF2-40B4-BE49-F238E27FC236}">
                <a16:creationId xmlns:a16="http://schemas.microsoft.com/office/drawing/2014/main" id="{A84BEBCF-B31D-42DE-B4BB-DCD845363829}"/>
              </a:ext>
            </a:extLst>
          </p:cNvPr>
          <p:cNvPicPr>
            <a:picLocks noChangeAspect="1"/>
          </p:cNvPicPr>
          <p:nvPr/>
        </p:nvPicPr>
        <p:blipFill>
          <a:blip r:embed="rId2"/>
          <a:stretch>
            <a:fillRect/>
          </a:stretch>
        </p:blipFill>
        <p:spPr>
          <a:xfrm>
            <a:off x="7085009" y="4590339"/>
            <a:ext cx="2246458" cy="1684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group of people sitting at a desk&#10;&#10;Description automatically generated">
            <a:extLst>
              <a:ext uri="{FF2B5EF4-FFF2-40B4-BE49-F238E27FC236}">
                <a16:creationId xmlns:a16="http://schemas.microsoft.com/office/drawing/2014/main" id="{EC61D605-BA68-4176-B395-27033405E0CC}"/>
              </a:ext>
            </a:extLst>
          </p:cNvPr>
          <p:cNvPicPr>
            <a:picLocks noChangeAspect="1"/>
          </p:cNvPicPr>
          <p:nvPr/>
        </p:nvPicPr>
        <p:blipFill>
          <a:blip r:embed="rId3"/>
          <a:stretch>
            <a:fillRect/>
          </a:stretch>
        </p:blipFill>
        <p:spPr>
          <a:xfrm>
            <a:off x="7457813" y="876961"/>
            <a:ext cx="2335255" cy="1742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computer, book, computer, table&#10;&#10;Description automatically generated">
            <a:extLst>
              <a:ext uri="{FF2B5EF4-FFF2-40B4-BE49-F238E27FC236}">
                <a16:creationId xmlns:a16="http://schemas.microsoft.com/office/drawing/2014/main" id="{D11920CA-7C45-4C86-B150-988AD9AC336A}"/>
              </a:ext>
            </a:extLst>
          </p:cNvPr>
          <p:cNvPicPr>
            <a:picLocks noChangeAspect="1"/>
          </p:cNvPicPr>
          <p:nvPr/>
        </p:nvPicPr>
        <p:blipFill>
          <a:blip r:embed="rId4"/>
          <a:stretch>
            <a:fillRect/>
          </a:stretch>
        </p:blipFill>
        <p:spPr>
          <a:xfrm>
            <a:off x="9669184" y="1417739"/>
            <a:ext cx="1884377" cy="2512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8" y="471509"/>
            <a:ext cx="4673192" cy="1737360"/>
          </a:xfrm>
        </p:spPr>
        <p:txBody>
          <a:bodyPr/>
          <a:lstStyle/>
          <a:p>
            <a:r>
              <a:rPr lang="en-GB" dirty="0"/>
              <a:t>Numeracy and Mathematics Curriculum</a:t>
            </a: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p:txBody>
          <a:bodyPr/>
          <a:lstStyle/>
          <a:p>
            <a:pPr marL="285750" indent="-285750">
              <a:buFontTx/>
              <a:buChar char="-"/>
            </a:pPr>
            <a:r>
              <a:rPr lang="en-GB" dirty="0"/>
              <a:t>Mental maths session daily</a:t>
            </a:r>
          </a:p>
          <a:p>
            <a:pPr marL="285750" indent="-285750">
              <a:buFontTx/>
              <a:buChar char="-"/>
            </a:pPr>
            <a:r>
              <a:rPr lang="en-GB" dirty="0"/>
              <a:t>Focus on understanding number and mathematical processes</a:t>
            </a:r>
          </a:p>
          <a:p>
            <a:pPr marL="285750" indent="-285750">
              <a:buFontTx/>
              <a:buChar char="-"/>
            </a:pPr>
            <a:r>
              <a:rPr lang="en-GB" dirty="0"/>
              <a:t>Mathematic skills practised, consolidated and extended through ABL / PBL</a:t>
            </a:r>
          </a:p>
          <a:p>
            <a:pPr marL="285750" indent="-285750">
              <a:buFontTx/>
              <a:buChar char="-"/>
            </a:pPr>
            <a:r>
              <a:rPr lang="en-GB" dirty="0"/>
              <a:t>P2 focus on numbers within 20 but extending to within 30/50.</a:t>
            </a:r>
          </a:p>
          <a:p>
            <a:pPr marL="285750" indent="-285750">
              <a:buFontTx/>
              <a:buChar char="-"/>
            </a:pPr>
            <a:r>
              <a:rPr lang="en-GB" dirty="0"/>
              <a:t>P3 focus on numbers within 30/50/100. Huge focus on calculation strategies and place value</a:t>
            </a:r>
          </a:p>
          <a:p>
            <a:pPr marL="285750" indent="-285750">
              <a:buFontTx/>
              <a:buChar char="-"/>
            </a:pPr>
            <a:r>
              <a:rPr lang="en-GB" dirty="0"/>
              <a:t>Lessons take place to develop knowledge, skills and understanding of Problem solving, Shape, Space, Measures and Data Handling</a:t>
            </a:r>
          </a:p>
        </p:txBody>
      </p:sp>
      <p:pic>
        <p:nvPicPr>
          <p:cNvPr id="10" name="Picture 9" descr="A picture containing table, small, food&#10;&#10;Description automatically generated">
            <a:extLst>
              <a:ext uri="{FF2B5EF4-FFF2-40B4-BE49-F238E27FC236}">
                <a16:creationId xmlns:a16="http://schemas.microsoft.com/office/drawing/2014/main" id="{FBB95E3D-5641-4567-8BCD-FDF4A16D0B1F}"/>
              </a:ext>
            </a:extLst>
          </p:cNvPr>
          <p:cNvPicPr>
            <a:picLocks noChangeAspect="1"/>
          </p:cNvPicPr>
          <p:nvPr/>
        </p:nvPicPr>
        <p:blipFill>
          <a:blip r:embed="rId5"/>
          <a:stretch>
            <a:fillRect/>
          </a:stretch>
        </p:blipFill>
        <p:spPr>
          <a:xfrm>
            <a:off x="9331467" y="3725551"/>
            <a:ext cx="2029726" cy="1516030"/>
          </a:xfrm>
          <a:prstGeom prst="rect">
            <a:avLst/>
          </a:prstGeom>
          <a:solidFill>
            <a:schemeClr val="tx2"/>
          </a:solidFill>
          <a:ln w="28575" cap="sq">
            <a:solidFill>
              <a:srgbClr val="000000"/>
            </a:solidFill>
            <a:miter lim="800000"/>
          </a:ln>
          <a:effectLst>
            <a:outerShdw blurRad="57150" dist="50800" dir="2700000" algn="tl" rotWithShape="0">
              <a:srgbClr val="000000">
                <a:alpha val="40000"/>
              </a:srgbClr>
            </a:outerShdw>
          </a:effectLst>
        </p:spPr>
      </p:pic>
      <p:pic>
        <p:nvPicPr>
          <p:cNvPr id="5" name="Picture 4" descr="A group of people standing in a room&#10;&#10;Description automatically generated">
            <a:extLst>
              <a:ext uri="{FF2B5EF4-FFF2-40B4-BE49-F238E27FC236}">
                <a16:creationId xmlns:a16="http://schemas.microsoft.com/office/drawing/2014/main" id="{3B4CECBF-22ED-4F44-828D-AB253587CE24}"/>
              </a:ext>
            </a:extLst>
          </p:cNvPr>
          <p:cNvPicPr>
            <a:picLocks noChangeAspect="1"/>
          </p:cNvPicPr>
          <p:nvPr/>
        </p:nvPicPr>
        <p:blipFill>
          <a:blip r:embed="rId6"/>
          <a:stretch>
            <a:fillRect/>
          </a:stretch>
        </p:blipFill>
        <p:spPr>
          <a:xfrm>
            <a:off x="7162765" y="2619753"/>
            <a:ext cx="2168702" cy="1618494"/>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134373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omputer&#10;&#10;Description automatically generated">
            <a:extLst>
              <a:ext uri="{FF2B5EF4-FFF2-40B4-BE49-F238E27FC236}">
                <a16:creationId xmlns:a16="http://schemas.microsoft.com/office/drawing/2014/main" id="{B0C82CBE-C11B-4A3C-A4F6-D0E6A4847E2D}"/>
              </a:ext>
            </a:extLst>
          </p:cNvPr>
          <p:cNvPicPr>
            <a:picLocks noChangeAspect="1"/>
          </p:cNvPicPr>
          <p:nvPr/>
        </p:nvPicPr>
        <p:blipFill>
          <a:blip r:embed="rId2"/>
          <a:stretch>
            <a:fillRect/>
          </a:stretch>
        </p:blipFill>
        <p:spPr>
          <a:xfrm>
            <a:off x="9152730" y="292052"/>
            <a:ext cx="2303463" cy="1719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descr="A picture containing building, outdoor, stationary, chalk&#10;&#10;Description automatically generated">
            <a:extLst>
              <a:ext uri="{FF2B5EF4-FFF2-40B4-BE49-F238E27FC236}">
                <a16:creationId xmlns:a16="http://schemas.microsoft.com/office/drawing/2014/main" id="{2D5F19E8-90B0-4814-A2D8-D5651B465241}"/>
              </a:ext>
            </a:extLst>
          </p:cNvPr>
          <p:cNvPicPr>
            <a:picLocks noChangeAspect="1"/>
          </p:cNvPicPr>
          <p:nvPr/>
        </p:nvPicPr>
        <p:blipFill>
          <a:blip r:embed="rId3"/>
          <a:stretch>
            <a:fillRect/>
          </a:stretch>
        </p:blipFill>
        <p:spPr>
          <a:xfrm>
            <a:off x="424421" y="4477132"/>
            <a:ext cx="2446979" cy="18261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p:txBody>
          <a:bodyPr/>
          <a:lstStyle/>
          <a:p>
            <a:r>
              <a:rPr lang="en-GB" dirty="0"/>
              <a:t>Numeracy Curriculum</a:t>
            </a:r>
          </a:p>
        </p:txBody>
      </p:sp>
      <p:sp>
        <p:nvSpPr>
          <p:cNvPr id="11" name="Rectangle 2"/>
          <p:cNvSpPr txBox="1">
            <a:spLocks noChangeArrowheads="1"/>
          </p:cNvSpPr>
          <p:nvPr/>
        </p:nvSpPr>
        <p:spPr>
          <a:xfrm>
            <a:off x="4487068" y="2704168"/>
            <a:ext cx="3097213" cy="1727200"/>
          </a:xfrm>
          <a:prstGeom prst="rect">
            <a:avLst/>
          </a:prstGeom>
          <a:solidFill>
            <a:srgbClr val="1481AC"/>
          </a:solidFill>
        </p:spPr>
        <p:txBody>
          <a:bodyPr anchor="ctr">
            <a:normAutofit/>
          </a:bodyPr>
          <a:lstStyle/>
          <a:p>
            <a:pPr algn="ctr" eaLnBrk="1" fontAlgn="auto" hangingPunct="1">
              <a:spcAft>
                <a:spcPts val="0"/>
              </a:spcAft>
              <a:defRPr/>
            </a:pPr>
            <a:r>
              <a:rPr lang="en-GB" altLang="en-US" sz="2400" b="1" dirty="0">
                <a:latin typeface="Comic Sans MS" panose="030F0702030302020204" pitchFamily="66" charset="0"/>
                <a:ea typeface="+mj-ea"/>
                <a:cs typeface="+mj-cs"/>
              </a:rPr>
              <a:t>The </a:t>
            </a:r>
            <a:br>
              <a:rPr lang="en-GB" altLang="en-US" sz="2400" b="1" dirty="0">
                <a:latin typeface="Comic Sans MS" panose="030F0702030302020204" pitchFamily="66" charset="0"/>
                <a:ea typeface="+mj-ea"/>
                <a:cs typeface="+mj-cs"/>
              </a:rPr>
            </a:br>
            <a:r>
              <a:rPr lang="en-GB" altLang="en-US" sz="2400" b="1" dirty="0">
                <a:latin typeface="Comic Sans MS" panose="030F0702030302020204" pitchFamily="66" charset="0"/>
                <a:ea typeface="+mj-ea"/>
                <a:cs typeface="+mj-cs"/>
              </a:rPr>
              <a:t>Seven Strategies for </a:t>
            </a:r>
            <a:br>
              <a:rPr lang="en-GB" altLang="en-US" sz="2400" b="1" dirty="0">
                <a:latin typeface="Comic Sans MS" panose="030F0702030302020204" pitchFamily="66" charset="0"/>
                <a:ea typeface="+mj-ea"/>
                <a:cs typeface="+mj-cs"/>
              </a:rPr>
            </a:br>
            <a:r>
              <a:rPr lang="en-GB" altLang="en-US" sz="2400" b="1" dirty="0">
                <a:latin typeface="Comic Sans MS" panose="030F0702030302020204" pitchFamily="66" charset="0"/>
                <a:ea typeface="+mj-ea"/>
                <a:cs typeface="+mj-cs"/>
              </a:rPr>
              <a:t>Mental Calculation</a:t>
            </a:r>
          </a:p>
        </p:txBody>
      </p:sp>
      <p:sp>
        <p:nvSpPr>
          <p:cNvPr id="12" name="Rectangle 15">
            <a:hlinkClick r:id="" action="ppaction://noaction"/>
          </p:cNvPr>
          <p:cNvSpPr>
            <a:spLocks noChangeArrowheads="1"/>
          </p:cNvSpPr>
          <p:nvPr/>
        </p:nvSpPr>
        <p:spPr bwMode="auto">
          <a:xfrm>
            <a:off x="1676400" y="1885018"/>
            <a:ext cx="2590800" cy="931863"/>
          </a:xfrm>
          <a:prstGeom prst="rect">
            <a:avLst/>
          </a:prstGeom>
          <a:solidFill>
            <a:schemeClr val="accent2"/>
          </a:solidFill>
          <a:ln>
            <a:noFill/>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800" b="1" dirty="0">
                <a:solidFill>
                  <a:schemeClr val="bg1"/>
                </a:solidFill>
                <a:latin typeface="Comic Sans MS" panose="030F0702030302020204" pitchFamily="66" charset="0"/>
                <a:ea typeface="ＭＳ Ｐゴシック" panose="020B0600070205080204" pitchFamily="34" charset="-128"/>
              </a:rPr>
              <a:t>Counting on/</a:t>
            </a:r>
            <a:br>
              <a:rPr lang="en-GB" altLang="en-US" sz="2800" b="1" dirty="0">
                <a:solidFill>
                  <a:schemeClr val="bg1"/>
                </a:solidFill>
                <a:latin typeface="Comic Sans MS" panose="030F0702030302020204" pitchFamily="66" charset="0"/>
                <a:ea typeface="ＭＳ Ｐゴシック" panose="020B0600070205080204" pitchFamily="34" charset="-128"/>
              </a:rPr>
            </a:br>
            <a:r>
              <a:rPr lang="en-GB" altLang="en-US" sz="2800" b="1" dirty="0">
                <a:solidFill>
                  <a:schemeClr val="bg1"/>
                </a:solidFill>
                <a:latin typeface="Comic Sans MS" panose="030F0702030302020204" pitchFamily="66" charset="0"/>
                <a:ea typeface="ＭＳ Ｐゴシック" panose="020B0600070205080204" pitchFamily="34" charset="-128"/>
              </a:rPr>
              <a:t>Counting back</a:t>
            </a:r>
          </a:p>
        </p:txBody>
      </p:sp>
      <p:sp>
        <p:nvSpPr>
          <p:cNvPr id="13" name="Rectangle 17">
            <a:hlinkClick r:id="" action="ppaction://noaction"/>
          </p:cNvPr>
          <p:cNvSpPr>
            <a:spLocks noChangeArrowheads="1"/>
          </p:cNvSpPr>
          <p:nvPr/>
        </p:nvSpPr>
        <p:spPr bwMode="auto">
          <a:xfrm>
            <a:off x="4944268" y="1561168"/>
            <a:ext cx="2303463" cy="647700"/>
          </a:xfrm>
          <a:prstGeom prst="rect">
            <a:avLst/>
          </a:prstGeom>
          <a:solidFill>
            <a:schemeClr val="accent1"/>
          </a:solidFill>
          <a:ln>
            <a:noFill/>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800" b="1" dirty="0">
                <a:latin typeface="Comic Sans MS" panose="030F0702030302020204" pitchFamily="66" charset="0"/>
                <a:ea typeface="ＭＳ Ｐゴシック" panose="020B0600070205080204" pitchFamily="34" charset="-128"/>
              </a:rPr>
              <a:t>Re-ordering</a:t>
            </a:r>
          </a:p>
        </p:txBody>
      </p:sp>
      <p:sp>
        <p:nvSpPr>
          <p:cNvPr id="14" name="Rectangle 20">
            <a:hlinkClick r:id="" action="ppaction://noaction"/>
          </p:cNvPr>
          <p:cNvSpPr>
            <a:spLocks noChangeArrowheads="1"/>
          </p:cNvSpPr>
          <p:nvPr/>
        </p:nvSpPr>
        <p:spPr bwMode="auto">
          <a:xfrm>
            <a:off x="7916068" y="1942168"/>
            <a:ext cx="2303463" cy="64770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800" b="1">
                <a:latin typeface="Comic Sans MS" panose="030F0702030302020204" pitchFamily="66" charset="0"/>
                <a:ea typeface="ＭＳ Ｐゴシック" panose="020B0600070205080204" pitchFamily="34" charset="-128"/>
              </a:rPr>
              <a:t>Partitioning</a:t>
            </a:r>
          </a:p>
        </p:txBody>
      </p:sp>
      <p:sp>
        <p:nvSpPr>
          <p:cNvPr id="15" name="Rectangle 22">
            <a:hlinkClick r:id="" action="ppaction://noaction"/>
          </p:cNvPr>
          <p:cNvSpPr>
            <a:spLocks noChangeArrowheads="1"/>
          </p:cNvSpPr>
          <p:nvPr/>
        </p:nvSpPr>
        <p:spPr bwMode="auto">
          <a:xfrm>
            <a:off x="8144668" y="3237568"/>
            <a:ext cx="2016125" cy="1008063"/>
          </a:xfrm>
          <a:prstGeom prst="rect">
            <a:avLst/>
          </a:prstGeom>
          <a:solidFill>
            <a:schemeClr val="tx2">
              <a:lumMod val="40000"/>
              <a:lumOff val="60000"/>
            </a:schemeClr>
          </a:solidFill>
          <a:ln>
            <a:noFill/>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600" b="1" dirty="0">
                <a:latin typeface="Comic Sans MS" panose="030F0702030302020204" pitchFamily="66" charset="0"/>
                <a:ea typeface="ＭＳ Ｐゴシック" panose="020B0600070205080204" pitchFamily="34" charset="-128"/>
              </a:rPr>
              <a:t>Using</a:t>
            </a:r>
            <a:br>
              <a:rPr lang="en-GB" altLang="en-US" sz="2600" b="1" dirty="0">
                <a:latin typeface="Comic Sans MS" panose="030F0702030302020204" pitchFamily="66" charset="0"/>
                <a:ea typeface="ＭＳ Ｐゴシック" panose="020B0600070205080204" pitchFamily="34" charset="-128"/>
              </a:rPr>
            </a:br>
            <a:r>
              <a:rPr lang="en-GB" altLang="en-US" sz="2600" b="1" dirty="0">
                <a:latin typeface="Comic Sans MS" panose="030F0702030302020204" pitchFamily="66" charset="0"/>
                <a:ea typeface="ＭＳ Ｐゴシック" panose="020B0600070205080204" pitchFamily="34" charset="-128"/>
              </a:rPr>
              <a:t>Equivalence</a:t>
            </a:r>
          </a:p>
        </p:txBody>
      </p:sp>
      <p:sp>
        <p:nvSpPr>
          <p:cNvPr id="16" name="Rectangle 12">
            <a:hlinkClick r:id="" action="ppaction://noaction"/>
          </p:cNvPr>
          <p:cNvSpPr>
            <a:spLocks noChangeArrowheads="1"/>
          </p:cNvSpPr>
          <p:nvPr/>
        </p:nvSpPr>
        <p:spPr bwMode="auto">
          <a:xfrm>
            <a:off x="7001668" y="5066368"/>
            <a:ext cx="2560638" cy="647700"/>
          </a:xfrm>
          <a:prstGeom prst="rect">
            <a:avLst/>
          </a:prstGeom>
          <a:solidFill>
            <a:schemeClr val="bg1">
              <a:lumMod val="65000"/>
            </a:schemeClr>
          </a:solidFill>
          <a:ln>
            <a:noFill/>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800" b="1" dirty="0">
                <a:latin typeface="Comic Sans MS" panose="030F0702030302020204" pitchFamily="66" charset="0"/>
                <a:ea typeface="ＭＳ Ｐゴシック" panose="020B0600070205080204" pitchFamily="34" charset="-128"/>
              </a:rPr>
              <a:t>Using Factors</a:t>
            </a:r>
          </a:p>
        </p:txBody>
      </p:sp>
      <p:sp>
        <p:nvSpPr>
          <p:cNvPr id="22" name="Rectangle 13">
            <a:hlinkClick r:id="" action="ppaction://noaction"/>
          </p:cNvPr>
          <p:cNvSpPr>
            <a:spLocks noChangeArrowheads="1"/>
          </p:cNvSpPr>
          <p:nvPr/>
        </p:nvSpPr>
        <p:spPr bwMode="auto">
          <a:xfrm>
            <a:off x="3877468" y="5142568"/>
            <a:ext cx="2166938" cy="1008063"/>
          </a:xfrm>
          <a:prstGeom prst="rect">
            <a:avLst/>
          </a:prstGeom>
          <a:solidFill>
            <a:schemeClr val="accent2"/>
          </a:solidFill>
          <a:ln>
            <a:noFill/>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800" b="1">
                <a:latin typeface="Comic Sans MS" panose="030F0702030302020204" pitchFamily="66" charset="0"/>
                <a:ea typeface="ＭＳ Ｐゴシック" panose="020B0600070205080204" pitchFamily="34" charset="-128"/>
              </a:rPr>
              <a:t>Inverse Operations</a:t>
            </a:r>
          </a:p>
        </p:txBody>
      </p:sp>
      <p:sp>
        <p:nvSpPr>
          <p:cNvPr id="23" name="Rectangle 18">
            <a:hlinkClick r:id="" action="ppaction://noaction"/>
          </p:cNvPr>
          <p:cNvSpPr>
            <a:spLocks noChangeArrowheads="1"/>
          </p:cNvSpPr>
          <p:nvPr/>
        </p:nvSpPr>
        <p:spPr bwMode="auto">
          <a:xfrm>
            <a:off x="2126541" y="3112949"/>
            <a:ext cx="1871663" cy="1441450"/>
          </a:xfrm>
          <a:prstGeom prst="rect">
            <a:avLst/>
          </a:prstGeom>
          <a:solidFill>
            <a:schemeClr val="accent3"/>
          </a:solidFill>
          <a:ln>
            <a:noFill/>
          </a:ln>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en-US" sz="2800" b="1" dirty="0">
                <a:latin typeface="Comic Sans MS" panose="030F0702030302020204" pitchFamily="66" charset="0"/>
                <a:ea typeface="ＭＳ Ｐゴシック" panose="020B0600070205080204" pitchFamily="34" charset="-128"/>
              </a:rPr>
              <a:t>Rounding</a:t>
            </a:r>
            <a:br>
              <a:rPr lang="en-GB" altLang="en-US" sz="2800" b="1" dirty="0">
                <a:latin typeface="Comic Sans MS" panose="030F0702030302020204" pitchFamily="66" charset="0"/>
                <a:ea typeface="ＭＳ Ｐゴシック" panose="020B0600070205080204" pitchFamily="34" charset="-128"/>
              </a:rPr>
            </a:br>
            <a:r>
              <a:rPr lang="en-GB" altLang="en-US" sz="2800" b="1" dirty="0">
                <a:latin typeface="Comic Sans MS" panose="030F0702030302020204" pitchFamily="66" charset="0"/>
                <a:ea typeface="ＭＳ Ｐゴシック" panose="020B0600070205080204" pitchFamily="34" charset="-128"/>
              </a:rPr>
              <a:t>And</a:t>
            </a:r>
            <a:br>
              <a:rPr lang="en-GB" altLang="en-US" sz="2800" b="1" dirty="0">
                <a:latin typeface="Comic Sans MS" panose="030F0702030302020204" pitchFamily="66" charset="0"/>
                <a:ea typeface="ＭＳ Ｐゴシック" panose="020B0600070205080204" pitchFamily="34" charset="-128"/>
              </a:rPr>
            </a:br>
            <a:r>
              <a:rPr lang="en-GB" altLang="en-US" sz="2800" b="1" dirty="0">
                <a:latin typeface="Comic Sans MS" panose="030F0702030302020204" pitchFamily="66" charset="0"/>
                <a:ea typeface="ＭＳ Ｐゴシック" panose="020B0600070205080204" pitchFamily="34" charset="-128"/>
              </a:rPr>
              <a:t>Adjusting</a:t>
            </a:r>
          </a:p>
        </p:txBody>
      </p:sp>
      <p:sp>
        <p:nvSpPr>
          <p:cNvPr id="24" name="Line 19"/>
          <p:cNvSpPr>
            <a:spLocks noChangeShapeType="1"/>
          </p:cNvSpPr>
          <p:nvPr/>
        </p:nvSpPr>
        <p:spPr bwMode="auto">
          <a:xfrm flipV="1">
            <a:off x="7611268" y="2551768"/>
            <a:ext cx="376238" cy="45720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5" name="Line 19"/>
          <p:cNvSpPr>
            <a:spLocks noChangeShapeType="1"/>
          </p:cNvSpPr>
          <p:nvPr/>
        </p:nvSpPr>
        <p:spPr bwMode="auto">
          <a:xfrm>
            <a:off x="7535068" y="3618568"/>
            <a:ext cx="685800"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7" name="Line 19"/>
          <p:cNvSpPr>
            <a:spLocks noChangeShapeType="1"/>
          </p:cNvSpPr>
          <p:nvPr/>
        </p:nvSpPr>
        <p:spPr bwMode="auto">
          <a:xfrm flipH="1">
            <a:off x="3998203" y="3940832"/>
            <a:ext cx="488863" cy="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8" name="Line 19"/>
          <p:cNvSpPr>
            <a:spLocks noChangeShapeType="1"/>
          </p:cNvSpPr>
          <p:nvPr/>
        </p:nvSpPr>
        <p:spPr bwMode="auto">
          <a:xfrm flipH="1">
            <a:off x="5096668" y="4456768"/>
            <a:ext cx="304800" cy="712788"/>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9" name="Line 19"/>
          <p:cNvSpPr>
            <a:spLocks noChangeShapeType="1"/>
          </p:cNvSpPr>
          <p:nvPr/>
        </p:nvSpPr>
        <p:spPr bwMode="auto">
          <a:xfrm>
            <a:off x="6849268" y="4456768"/>
            <a:ext cx="609600" cy="609600"/>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 name="Line 19">
            <a:extLst>
              <a:ext uri="{FF2B5EF4-FFF2-40B4-BE49-F238E27FC236}">
                <a16:creationId xmlns:a16="http://schemas.microsoft.com/office/drawing/2014/main" id="{B7B1B961-1B36-48B0-8945-408DCFDB5560}"/>
              </a:ext>
            </a:extLst>
          </p:cNvPr>
          <p:cNvSpPr>
            <a:spLocks noChangeShapeType="1"/>
          </p:cNvSpPr>
          <p:nvPr/>
        </p:nvSpPr>
        <p:spPr bwMode="auto">
          <a:xfrm flipV="1">
            <a:off x="6095999" y="2208868"/>
            <a:ext cx="1" cy="501882"/>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6" name="Line 19"/>
          <p:cNvSpPr>
            <a:spLocks noChangeShapeType="1"/>
          </p:cNvSpPr>
          <p:nvPr/>
        </p:nvSpPr>
        <p:spPr bwMode="auto">
          <a:xfrm flipH="1" flipV="1">
            <a:off x="4311697" y="2455727"/>
            <a:ext cx="488855" cy="248441"/>
          </a:xfrm>
          <a:prstGeom prst="line">
            <a:avLst/>
          </a:prstGeom>
          <a:noFill/>
          <a:ln w="889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extLst>
      <p:ext uri="{BB962C8B-B14F-4D97-AF65-F5344CB8AC3E}">
        <p14:creationId xmlns:p14="http://schemas.microsoft.com/office/powerpoint/2010/main" val="2406120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pattFill prst="pct75">
          <a:fgClr>
            <a:schemeClr val="bg1">
              <a:lumMod val="75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p:txBody>
          <a:bodyPr/>
          <a:lstStyle/>
          <a:p>
            <a:r>
              <a:rPr lang="en-GB" dirty="0"/>
              <a:t>World Around Us</a:t>
            </a: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p:txBody>
          <a:bodyPr/>
          <a:lstStyle/>
          <a:p>
            <a:pPr marL="285750" indent="-285750">
              <a:buFontTx/>
              <a:buChar char="-"/>
            </a:pPr>
            <a:r>
              <a:rPr lang="en-GB" dirty="0"/>
              <a:t>Increasing understanding &amp; observational skills. </a:t>
            </a:r>
          </a:p>
          <a:p>
            <a:pPr marL="285750" indent="-285750">
              <a:buFontTx/>
              <a:buChar char="-"/>
            </a:pPr>
            <a:r>
              <a:rPr lang="en-GB" dirty="0"/>
              <a:t>Developing skills of research</a:t>
            </a:r>
          </a:p>
          <a:p>
            <a:pPr marL="285750" indent="-285750">
              <a:buFontTx/>
              <a:buChar char="-"/>
            </a:pPr>
            <a:r>
              <a:rPr lang="en-GB" dirty="0"/>
              <a:t>Developing thinking skills and personal capabilities</a:t>
            </a:r>
          </a:p>
          <a:p>
            <a:pPr marL="285750" indent="-285750">
              <a:buFontTx/>
              <a:buChar char="-"/>
            </a:pPr>
            <a:r>
              <a:rPr lang="en-GB" dirty="0"/>
              <a:t>Range of topics covered: Celebrations, </a:t>
            </a:r>
            <a:r>
              <a:rPr lang="en-GB" dirty="0" err="1"/>
              <a:t>Superheores</a:t>
            </a:r>
            <a:r>
              <a:rPr lang="en-GB" dirty="0"/>
              <a:t> and Julia Donaldson </a:t>
            </a:r>
          </a:p>
          <a:p>
            <a:pPr marL="285750" indent="-285750">
              <a:buFontTx/>
              <a:buChar char="-"/>
            </a:pPr>
            <a:r>
              <a:rPr lang="en-GB" dirty="0"/>
              <a:t>Children are actively engaged in a topic and will do research in class and at home</a:t>
            </a:r>
          </a:p>
          <a:p>
            <a:pPr marL="285750" indent="-285750">
              <a:buFontTx/>
              <a:buChar char="-"/>
            </a:pPr>
            <a:r>
              <a:rPr lang="en-GB" dirty="0"/>
              <a:t>Topic work is reinforced through PBL activities and a series of planned Educational Visits</a:t>
            </a:r>
          </a:p>
          <a:p>
            <a:pPr marL="285750" indent="-285750">
              <a:buFontTx/>
              <a:buChar char="-"/>
            </a:pPr>
            <a:endParaRPr lang="en-GB" dirty="0"/>
          </a:p>
          <a:p>
            <a:pPr marL="285750" indent="-285750">
              <a:buFontTx/>
              <a:buChar char="-"/>
            </a:pPr>
            <a:endParaRPr lang="en-GB" dirty="0"/>
          </a:p>
        </p:txBody>
      </p:sp>
      <p:pic>
        <p:nvPicPr>
          <p:cNvPr id="6" name="Picture 5" descr="A group of people sitting at a table&#10;&#10;Description automatically generated">
            <a:extLst>
              <a:ext uri="{FF2B5EF4-FFF2-40B4-BE49-F238E27FC236}">
                <a16:creationId xmlns:a16="http://schemas.microsoft.com/office/drawing/2014/main" id="{32C43165-9C28-45A5-873F-05B2147CC751}"/>
              </a:ext>
            </a:extLst>
          </p:cNvPr>
          <p:cNvPicPr>
            <a:picLocks noChangeAspect="1"/>
          </p:cNvPicPr>
          <p:nvPr/>
        </p:nvPicPr>
        <p:blipFill>
          <a:blip r:embed="rId2"/>
          <a:stretch>
            <a:fillRect/>
          </a:stretch>
        </p:blipFill>
        <p:spPr>
          <a:xfrm>
            <a:off x="7046647" y="841887"/>
            <a:ext cx="3486848" cy="46491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36307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B32DC26D-8B9B-4CC1-B3CC-D3EA0FB16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BB7ADC3-53A0-44F2-914A-78CADAF334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group of people sitting at a table&#10;&#10;Description automatically generated">
            <a:extLst>
              <a:ext uri="{FF2B5EF4-FFF2-40B4-BE49-F238E27FC236}">
                <a16:creationId xmlns:a16="http://schemas.microsoft.com/office/drawing/2014/main" id="{E4EB70D5-F69F-4B4C-8570-0762E8BD7ABC}"/>
              </a:ext>
            </a:extLst>
          </p:cNvPr>
          <p:cNvPicPr>
            <a:picLocks noGrp="1" noChangeAspect="1"/>
          </p:cNvPicPr>
          <p:nvPr>
            <p:ph idx="1"/>
          </p:nvPr>
        </p:nvPicPr>
        <p:blipFill rotWithShape="1">
          <a:blip r:embed="rId2">
            <a:alphaModFix amt="52000"/>
            <a:extLst>
              <a:ext uri="{BEBA8EAE-BF5A-486C-A8C5-ECC9F3942E4B}">
                <a14:imgProps xmlns:a14="http://schemas.microsoft.com/office/drawing/2010/main">
                  <a14:imgLayer r:embed="rId3">
                    <a14:imgEffect>
                      <a14:saturation sat="0"/>
                    </a14:imgEffect>
                  </a14:imgLayer>
                </a14:imgProps>
              </a:ext>
            </a:extLst>
          </a:blip>
          <a:srcRect b="24607"/>
          <a:stretch/>
        </p:blipFill>
        <p:spPr>
          <a:xfrm>
            <a:off x="0" y="7079"/>
            <a:ext cx="12192000" cy="6850921"/>
          </a:xfrm>
        </p:spPr>
      </p:pic>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4971371" y="643467"/>
            <a:ext cx="6574112" cy="5571066"/>
          </a:xfrm>
        </p:spPr>
        <p:txBody>
          <a:bodyPr vert="horz" lIns="45720" tIns="45720" rIns="45720" bIns="45720" rtlCol="0" anchor="ctr">
            <a:normAutofit/>
          </a:bodyPr>
          <a:lstStyle/>
          <a:p>
            <a:pPr marL="285750" indent="-285750">
              <a:lnSpc>
                <a:spcPct val="90000"/>
              </a:lnSpc>
              <a:buFontTx/>
              <a:buChar char="-"/>
            </a:pPr>
            <a:r>
              <a:rPr lang="en-US" sz="1600" kern="1200" dirty="0">
                <a:solidFill>
                  <a:schemeClr val="tx1"/>
                </a:solidFill>
                <a:latin typeface="+mn-lt"/>
                <a:ea typeface="+mn-ea"/>
                <a:cs typeface="+mn-cs"/>
              </a:rPr>
              <a:t>Homework given on Monday, to be returned by Friday</a:t>
            </a:r>
          </a:p>
          <a:p>
            <a:pPr marL="285750" indent="-285750">
              <a:lnSpc>
                <a:spcPct val="90000"/>
              </a:lnSpc>
              <a:buFontTx/>
              <a:buChar char="-"/>
            </a:pPr>
            <a:r>
              <a:rPr lang="en-US" dirty="0"/>
              <a:t>There will be a Book 1 and a Book 2, exchanged weekly to allow for marking, preparation and quarantining where appropriate</a:t>
            </a:r>
            <a:endParaRPr lang="en-US" sz="1600" kern="1200" dirty="0">
              <a:solidFill>
                <a:schemeClr val="tx1"/>
              </a:solidFill>
              <a:latin typeface="+mn-lt"/>
              <a:ea typeface="+mn-ea"/>
              <a:cs typeface="+mn-cs"/>
            </a:endParaRPr>
          </a:p>
          <a:p>
            <a:pPr marL="285750" indent="-285750">
              <a:lnSpc>
                <a:spcPct val="90000"/>
              </a:lnSpc>
              <a:buFontTx/>
              <a:buChar char="-"/>
            </a:pPr>
            <a:r>
              <a:rPr lang="en-US" sz="1600" kern="1200" dirty="0">
                <a:solidFill>
                  <a:schemeClr val="tx1"/>
                </a:solidFill>
                <a:latin typeface="+mn-lt"/>
                <a:ea typeface="+mn-ea"/>
                <a:cs typeface="+mn-cs"/>
              </a:rPr>
              <a:t>Children will be assigned one or two BugClub fun readers each week</a:t>
            </a:r>
          </a:p>
          <a:p>
            <a:pPr marL="285750" indent="-285750">
              <a:lnSpc>
                <a:spcPct val="90000"/>
              </a:lnSpc>
              <a:buFontTx/>
              <a:buChar char="-"/>
            </a:pPr>
            <a:r>
              <a:rPr lang="en-US" sz="1600" kern="1200" dirty="0">
                <a:solidFill>
                  <a:schemeClr val="tx1"/>
                </a:solidFill>
                <a:latin typeface="+mn-lt"/>
                <a:ea typeface="+mn-ea"/>
                <a:cs typeface="+mn-cs"/>
              </a:rPr>
              <a:t>Mental maths and spellings learning each week (P3 only initially, then P2 later in the year)</a:t>
            </a:r>
          </a:p>
          <a:p>
            <a:pPr marL="285750" indent="-285750">
              <a:lnSpc>
                <a:spcPct val="90000"/>
              </a:lnSpc>
              <a:buFontTx/>
              <a:buChar char="-"/>
            </a:pPr>
            <a:r>
              <a:rPr lang="en-US" dirty="0"/>
              <a:t>Children may receive activities to complete on the My Maths App</a:t>
            </a:r>
            <a:endParaRPr lang="en-US" sz="1600" kern="1200" dirty="0">
              <a:solidFill>
                <a:schemeClr val="tx1"/>
              </a:solidFill>
              <a:latin typeface="+mn-lt"/>
              <a:ea typeface="+mn-ea"/>
              <a:cs typeface="+mn-cs"/>
            </a:endParaRPr>
          </a:p>
          <a:p>
            <a:pPr marL="285750" indent="-285750">
              <a:lnSpc>
                <a:spcPct val="90000"/>
              </a:lnSpc>
              <a:buFontTx/>
              <a:buChar char="-"/>
            </a:pPr>
            <a:r>
              <a:rPr lang="en-US" sz="1600" kern="1200" dirty="0">
                <a:solidFill>
                  <a:schemeClr val="tx1"/>
                </a:solidFill>
                <a:latin typeface="+mn-lt"/>
                <a:ea typeface="+mn-ea"/>
                <a:cs typeface="+mn-cs"/>
              </a:rPr>
              <a:t>Purple Mash homework on occasion</a:t>
            </a:r>
          </a:p>
        </p:txBody>
      </p:sp>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643467" y="643467"/>
            <a:ext cx="3684437" cy="5571066"/>
          </a:xfrm>
        </p:spPr>
        <p:txBody>
          <a:bodyPr vert="horz" lIns="91440" tIns="45720" rIns="91440" bIns="45720" rtlCol="0" anchor="ctr">
            <a:normAutofit/>
          </a:bodyPr>
          <a:lstStyle/>
          <a:p>
            <a:pPr algn="r"/>
            <a:r>
              <a:rPr lang="en-US" sz="5000" kern="1200" cap="all" spc="100" baseline="0" dirty="0">
                <a:solidFill>
                  <a:schemeClr val="tx1">
                    <a:lumMod val="95000"/>
                    <a:lumOff val="5000"/>
                  </a:schemeClr>
                </a:solidFill>
                <a:latin typeface="+mj-lt"/>
                <a:ea typeface="+mj-ea"/>
                <a:cs typeface="+mj-cs"/>
              </a:rPr>
              <a:t>Homework</a:t>
            </a:r>
          </a:p>
        </p:txBody>
      </p:sp>
    </p:spTree>
    <p:extLst>
      <p:ext uri="{BB962C8B-B14F-4D97-AF65-F5344CB8AC3E}">
        <p14:creationId xmlns:p14="http://schemas.microsoft.com/office/powerpoint/2010/main" val="4611383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5000" kern="1200" cap="all" spc="100" baseline="0" dirty="0">
                <a:solidFill>
                  <a:srgbClr val="FFFFFF"/>
                </a:solidFill>
                <a:latin typeface="+mj-lt"/>
                <a:ea typeface="+mj-ea"/>
                <a:cs typeface="+mj-cs"/>
              </a:rPr>
              <a:t>Other Areas</a:t>
            </a:r>
          </a:p>
        </p:txBody>
      </p:sp>
      <p:cxnSp>
        <p:nvCxnSpPr>
          <p:cNvPr id="26" name="Straight Connector 25">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504840" y="1887478"/>
            <a:ext cx="4597738" cy="4716521"/>
          </a:xfrm>
        </p:spPr>
        <p:txBody>
          <a:bodyPr vert="horz" lIns="45720" tIns="45720" rIns="45720" bIns="45720" rtlCol="0">
            <a:normAutofit fontScale="92500" lnSpcReduction="10000"/>
          </a:bodyPr>
          <a:lstStyle/>
          <a:p>
            <a:pPr marL="285750" indent="-285750">
              <a:lnSpc>
                <a:spcPct val="90000"/>
              </a:lnSpc>
              <a:buFontTx/>
              <a:buChar char="-"/>
            </a:pPr>
            <a:r>
              <a:rPr lang="en-US" sz="1600" b="1" kern="1200" dirty="0" err="1">
                <a:solidFill>
                  <a:srgbClr val="FFFFFF"/>
                </a:solidFill>
                <a:latin typeface="+mn-lt"/>
                <a:ea typeface="+mn-ea"/>
                <a:cs typeface="+mn-cs"/>
              </a:rPr>
              <a:t>Behaviour</a:t>
            </a:r>
            <a:r>
              <a:rPr lang="en-US" sz="1600" b="1" kern="1200" dirty="0">
                <a:solidFill>
                  <a:srgbClr val="FFFFFF"/>
                </a:solidFill>
                <a:latin typeface="+mn-lt"/>
                <a:ea typeface="+mn-ea"/>
                <a:cs typeface="+mn-cs"/>
              </a:rPr>
              <a:t>:</a:t>
            </a:r>
          </a:p>
          <a:p>
            <a:pPr marL="285750" indent="-285750">
              <a:lnSpc>
                <a:spcPct val="90000"/>
              </a:lnSpc>
              <a:buFontTx/>
              <a:buChar char="-"/>
            </a:pPr>
            <a:r>
              <a:rPr lang="en-US" sz="1600" kern="1200" dirty="0">
                <a:solidFill>
                  <a:srgbClr val="FFFFFF"/>
                </a:solidFill>
                <a:latin typeface="+mn-lt"/>
                <a:ea typeface="+mn-ea"/>
                <a:cs typeface="+mn-cs"/>
              </a:rPr>
              <a:t>High expectations for </a:t>
            </a:r>
            <a:r>
              <a:rPr lang="en-US" sz="1600" kern="1200" dirty="0" err="1">
                <a:solidFill>
                  <a:srgbClr val="FFFFFF"/>
                </a:solidFill>
                <a:latin typeface="+mn-lt"/>
                <a:ea typeface="+mn-ea"/>
                <a:cs typeface="+mn-cs"/>
              </a:rPr>
              <a:t>behaviour</a:t>
            </a:r>
            <a:r>
              <a:rPr lang="en-US" sz="1600" kern="1200" dirty="0">
                <a:solidFill>
                  <a:srgbClr val="FFFFFF"/>
                </a:solidFill>
                <a:latin typeface="+mn-lt"/>
                <a:ea typeface="+mn-ea"/>
                <a:cs typeface="+mn-cs"/>
              </a:rPr>
              <a:t>, particularly attention and listening</a:t>
            </a:r>
          </a:p>
          <a:p>
            <a:pPr marL="285750" indent="-285750">
              <a:lnSpc>
                <a:spcPct val="90000"/>
              </a:lnSpc>
              <a:buFontTx/>
              <a:buChar char="-"/>
            </a:pPr>
            <a:r>
              <a:rPr lang="en-US" sz="1600" kern="1200" dirty="0">
                <a:solidFill>
                  <a:srgbClr val="FFFFFF"/>
                </a:solidFill>
                <a:latin typeface="+mn-lt"/>
                <a:ea typeface="+mn-ea"/>
                <a:cs typeface="+mn-cs"/>
              </a:rPr>
              <a:t>Punctuality important</a:t>
            </a:r>
          </a:p>
          <a:p>
            <a:pPr marL="285750" indent="-285750">
              <a:lnSpc>
                <a:spcPct val="90000"/>
              </a:lnSpc>
              <a:buFontTx/>
              <a:buChar char="-"/>
            </a:pPr>
            <a:r>
              <a:rPr lang="en-US" sz="1600" kern="1200" dirty="0">
                <a:solidFill>
                  <a:srgbClr val="FFFFFF"/>
                </a:solidFill>
                <a:latin typeface="+mn-lt"/>
                <a:ea typeface="+mn-ea"/>
                <a:cs typeface="+mn-cs"/>
              </a:rPr>
              <a:t>Positive reinforcement strategies key</a:t>
            </a:r>
          </a:p>
          <a:p>
            <a:pPr marL="285750" indent="-285750">
              <a:lnSpc>
                <a:spcPct val="90000"/>
              </a:lnSpc>
              <a:buFontTx/>
              <a:buChar char="-"/>
            </a:pPr>
            <a:r>
              <a:rPr lang="en-US" sz="1600" kern="1200" dirty="0">
                <a:solidFill>
                  <a:srgbClr val="FFFFFF"/>
                </a:solidFill>
                <a:latin typeface="+mn-lt"/>
                <a:ea typeface="+mn-ea"/>
                <a:cs typeface="+mn-cs"/>
              </a:rPr>
              <a:t>Traffic light system to manage inappropriate </a:t>
            </a:r>
            <a:r>
              <a:rPr lang="en-US" sz="1600" kern="1200" dirty="0" err="1">
                <a:solidFill>
                  <a:srgbClr val="FFFFFF"/>
                </a:solidFill>
                <a:latin typeface="+mn-lt"/>
                <a:ea typeface="+mn-ea"/>
                <a:cs typeface="+mn-cs"/>
              </a:rPr>
              <a:t>behaviour</a:t>
            </a:r>
            <a:endParaRPr lang="en-US" sz="1600" kern="1200" dirty="0">
              <a:solidFill>
                <a:srgbClr val="FFFFFF"/>
              </a:solidFill>
              <a:latin typeface="+mn-lt"/>
              <a:ea typeface="+mn-ea"/>
              <a:cs typeface="+mn-cs"/>
            </a:endParaRPr>
          </a:p>
          <a:p>
            <a:pPr marL="285750" indent="-285750">
              <a:lnSpc>
                <a:spcPct val="90000"/>
              </a:lnSpc>
              <a:buFontTx/>
              <a:buChar char="-"/>
            </a:pPr>
            <a:r>
              <a:rPr lang="en-US" sz="1600" kern="1200" dirty="0">
                <a:solidFill>
                  <a:srgbClr val="FFFFFF"/>
                </a:solidFill>
                <a:latin typeface="+mn-lt"/>
                <a:ea typeface="+mn-ea"/>
                <a:cs typeface="+mn-cs"/>
              </a:rPr>
              <a:t>Open dialogue between home and school essential</a:t>
            </a:r>
          </a:p>
          <a:p>
            <a:pPr marL="285750" indent="-285750">
              <a:lnSpc>
                <a:spcPct val="90000"/>
              </a:lnSpc>
              <a:buFontTx/>
              <a:buChar char="-"/>
            </a:pPr>
            <a:r>
              <a:rPr lang="en-US" b="1" dirty="0">
                <a:solidFill>
                  <a:srgbClr val="FFFFFF"/>
                </a:solidFill>
              </a:rPr>
              <a:t>Special Needs:</a:t>
            </a:r>
          </a:p>
          <a:p>
            <a:pPr marL="285750" indent="-285750">
              <a:lnSpc>
                <a:spcPct val="90000"/>
              </a:lnSpc>
              <a:buFontTx/>
              <a:buChar char="-"/>
            </a:pPr>
            <a:r>
              <a:rPr lang="en-US" sz="1600" kern="1200" dirty="0">
                <a:solidFill>
                  <a:srgbClr val="FFFFFF"/>
                </a:solidFill>
                <a:latin typeface="+mn-lt"/>
                <a:ea typeface="+mn-ea"/>
                <a:cs typeface="+mn-cs"/>
              </a:rPr>
              <a:t>IEPS – Used to create targets for progression (changes to come in this area)</a:t>
            </a:r>
          </a:p>
          <a:p>
            <a:pPr marL="285750" indent="-285750">
              <a:lnSpc>
                <a:spcPct val="90000"/>
              </a:lnSpc>
              <a:buFontTx/>
              <a:buChar char="-"/>
            </a:pPr>
            <a:r>
              <a:rPr lang="en-US" dirty="0">
                <a:solidFill>
                  <a:srgbClr val="FFFFFF"/>
                </a:solidFill>
              </a:rPr>
              <a:t>Differentiated work used to ensure each child is challenged</a:t>
            </a:r>
          </a:p>
          <a:p>
            <a:pPr marL="285750" indent="-285750">
              <a:lnSpc>
                <a:spcPct val="90000"/>
              </a:lnSpc>
              <a:buFontTx/>
              <a:buChar char="-"/>
            </a:pPr>
            <a:r>
              <a:rPr lang="en-US" dirty="0">
                <a:solidFill>
                  <a:srgbClr val="FFFFFF"/>
                </a:solidFill>
              </a:rPr>
              <a:t>Withdrawal support may be available depending on Covid 19 restrictions</a:t>
            </a:r>
          </a:p>
          <a:p>
            <a:pPr marL="285750" indent="-285750">
              <a:lnSpc>
                <a:spcPct val="90000"/>
              </a:lnSpc>
              <a:buFontTx/>
              <a:buChar char="-"/>
            </a:pPr>
            <a:r>
              <a:rPr lang="en-US" sz="1600" b="1" kern="1200" dirty="0">
                <a:solidFill>
                  <a:srgbClr val="FFFFFF"/>
                </a:solidFill>
                <a:latin typeface="+mn-lt"/>
                <a:ea typeface="+mn-ea"/>
                <a:cs typeface="+mn-cs"/>
              </a:rPr>
              <a:t>Assessment:</a:t>
            </a:r>
          </a:p>
          <a:p>
            <a:pPr marL="285750" indent="-285750">
              <a:lnSpc>
                <a:spcPct val="90000"/>
              </a:lnSpc>
              <a:buFontTx/>
              <a:buChar char="-"/>
            </a:pPr>
            <a:r>
              <a:rPr lang="en-US" dirty="0">
                <a:solidFill>
                  <a:srgbClr val="FFFFFF"/>
                </a:solidFill>
              </a:rPr>
              <a:t>Continuous assessment</a:t>
            </a:r>
          </a:p>
          <a:p>
            <a:pPr marL="285750" indent="-285750">
              <a:lnSpc>
                <a:spcPct val="90000"/>
              </a:lnSpc>
              <a:buFontTx/>
              <a:buChar char="-"/>
            </a:pPr>
            <a:r>
              <a:rPr lang="en-US" sz="1600" kern="1200" dirty="0">
                <a:solidFill>
                  <a:srgbClr val="FFFFFF"/>
                </a:solidFill>
                <a:latin typeface="+mn-lt"/>
                <a:ea typeface="+mn-ea"/>
                <a:cs typeface="+mn-cs"/>
              </a:rPr>
              <a:t>Progress in Maths / Progress in English administered </a:t>
            </a:r>
            <a:r>
              <a:rPr lang="en-US" dirty="0">
                <a:solidFill>
                  <a:srgbClr val="FFFFFF"/>
                </a:solidFill>
              </a:rPr>
              <a:t>for P3s at the end of the year</a:t>
            </a:r>
            <a:endParaRPr lang="en-US" sz="1600" kern="1200" dirty="0">
              <a:solidFill>
                <a:srgbClr val="FFFFFF"/>
              </a:solidFill>
              <a:latin typeface="+mn-lt"/>
              <a:ea typeface="+mn-ea"/>
              <a:cs typeface="+mn-cs"/>
            </a:endParaRPr>
          </a:p>
          <a:p>
            <a:pPr marL="285750" indent="-285750">
              <a:lnSpc>
                <a:spcPct val="90000"/>
              </a:lnSpc>
              <a:buFontTx/>
              <a:buChar char="-"/>
            </a:pPr>
            <a:endParaRPr lang="en-US" sz="1600" kern="1200" dirty="0">
              <a:solidFill>
                <a:srgbClr val="FFFFFF"/>
              </a:solidFill>
              <a:latin typeface="+mn-lt"/>
              <a:ea typeface="+mn-ea"/>
              <a:cs typeface="+mn-cs"/>
            </a:endParaRPr>
          </a:p>
        </p:txBody>
      </p:sp>
      <p:pic>
        <p:nvPicPr>
          <p:cNvPr id="8" name="Content Placeholder 7" descr="A group of people sitting at a park&#10;&#10;Description automatically generated">
            <a:extLst>
              <a:ext uri="{FF2B5EF4-FFF2-40B4-BE49-F238E27FC236}">
                <a16:creationId xmlns:a16="http://schemas.microsoft.com/office/drawing/2014/main" id="{C7965A39-3836-4053-A846-FF95211A76A6}"/>
              </a:ext>
            </a:extLst>
          </p:cNvPr>
          <p:cNvPicPr>
            <a:picLocks noGrp="1" noChangeAspect="1"/>
          </p:cNvPicPr>
          <p:nvPr>
            <p:ph idx="1"/>
          </p:nvPr>
        </p:nvPicPr>
        <p:blipFill>
          <a:blip r:embed="rId2"/>
          <a:stretch>
            <a:fillRect/>
          </a:stretch>
        </p:blipFill>
        <p:spPr>
          <a:xfrm>
            <a:off x="5864578" y="758620"/>
            <a:ext cx="3727306" cy="2795480"/>
          </a:xfrm>
          <a:prstGeom prst="rect">
            <a:avLst/>
          </a:prstGeom>
          <a:ln w="38100" cap="sq">
            <a:solidFill>
              <a:srgbClr val="0070C0"/>
            </a:solidFill>
            <a:prstDash val="solid"/>
            <a:miter lim="800000"/>
          </a:ln>
          <a:effectLst>
            <a:outerShdw blurRad="50800" dist="38100" dir="13500000" algn="br" rotWithShape="0">
              <a:prstClr val="black">
                <a:alpha val="40000"/>
              </a:prstClr>
            </a:outerShdw>
          </a:effectLst>
        </p:spPr>
      </p:pic>
      <p:pic>
        <p:nvPicPr>
          <p:cNvPr id="10" name="Picture 9" descr="A child sitting on a table&#10;&#10;Description automatically generated">
            <a:extLst>
              <a:ext uri="{FF2B5EF4-FFF2-40B4-BE49-F238E27FC236}">
                <a16:creationId xmlns:a16="http://schemas.microsoft.com/office/drawing/2014/main" id="{27771DC4-202A-4DA1-9E0F-F65F882A4DEC}"/>
              </a:ext>
            </a:extLst>
          </p:cNvPr>
          <p:cNvPicPr>
            <a:picLocks noChangeAspect="1"/>
          </p:cNvPicPr>
          <p:nvPr/>
        </p:nvPicPr>
        <p:blipFill>
          <a:blip r:embed="rId3"/>
          <a:stretch>
            <a:fillRect/>
          </a:stretch>
        </p:blipFill>
        <p:spPr>
          <a:xfrm>
            <a:off x="8751330" y="3554100"/>
            <a:ext cx="2937164" cy="2200154"/>
          </a:xfrm>
          <a:prstGeom prst="rect">
            <a:avLst/>
          </a:prstGeom>
          <a:ln w="38100" cap="sq">
            <a:solidFill>
              <a:srgbClr val="0070C0"/>
            </a:solidFill>
            <a:prstDash val="solid"/>
            <a:miter lim="800000"/>
          </a:ln>
          <a:effectLst>
            <a:outerShdw blurRad="50800" dist="38100" dir="13500000" algn="br" rotWithShape="0">
              <a:prstClr val="black">
                <a:alpha val="40000"/>
              </a:prstClr>
            </a:outerShdw>
          </a:effectLst>
        </p:spPr>
      </p:pic>
      <p:pic>
        <p:nvPicPr>
          <p:cNvPr id="12" name="Picture 11" descr="A group of people in a room&#10;&#10;Description automatically generated">
            <a:extLst>
              <a:ext uri="{FF2B5EF4-FFF2-40B4-BE49-F238E27FC236}">
                <a16:creationId xmlns:a16="http://schemas.microsoft.com/office/drawing/2014/main" id="{7292A0BF-83FE-40F0-AF34-15241CB28FEE}"/>
              </a:ext>
            </a:extLst>
          </p:cNvPr>
          <p:cNvPicPr>
            <a:picLocks noChangeAspect="1"/>
          </p:cNvPicPr>
          <p:nvPr/>
        </p:nvPicPr>
        <p:blipFill>
          <a:blip r:embed="rId4"/>
          <a:stretch>
            <a:fillRect/>
          </a:stretch>
        </p:blipFill>
        <p:spPr>
          <a:xfrm>
            <a:off x="5864578" y="3554100"/>
            <a:ext cx="2940800" cy="2200154"/>
          </a:xfrm>
          <a:prstGeom prst="rect">
            <a:avLst/>
          </a:prstGeom>
          <a:ln w="38100" cap="sq">
            <a:solidFill>
              <a:srgbClr val="0070C0"/>
            </a:solidFill>
            <a:prstDash val="solid"/>
            <a:miter lim="800000"/>
          </a:ln>
          <a:effectLst>
            <a:outerShdw blurRad="50800" dist="38100" dir="13500000" algn="br" rotWithShape="0">
              <a:prstClr val="black">
                <a:alpha val="40000"/>
              </a:prstClr>
            </a:outerShdw>
          </a:effectLst>
        </p:spPr>
      </p:pic>
      <p:pic>
        <p:nvPicPr>
          <p:cNvPr id="14" name="Picture 13" descr="A picture containing person, table, child, child&#10;&#10;Description automatically generated">
            <a:extLst>
              <a:ext uri="{FF2B5EF4-FFF2-40B4-BE49-F238E27FC236}">
                <a16:creationId xmlns:a16="http://schemas.microsoft.com/office/drawing/2014/main" id="{3F71550A-724E-4EF7-9F17-CAD16B1CC3E4}"/>
              </a:ext>
            </a:extLst>
          </p:cNvPr>
          <p:cNvPicPr>
            <a:picLocks noChangeAspect="1"/>
          </p:cNvPicPr>
          <p:nvPr/>
        </p:nvPicPr>
        <p:blipFill>
          <a:blip r:embed="rId5"/>
          <a:stretch>
            <a:fillRect/>
          </a:stretch>
        </p:blipFill>
        <p:spPr>
          <a:xfrm>
            <a:off x="9591884" y="758619"/>
            <a:ext cx="2095276" cy="2793701"/>
          </a:xfrm>
          <a:prstGeom prst="rect">
            <a:avLst/>
          </a:prstGeom>
          <a:ln w="38100" cap="sq">
            <a:solidFill>
              <a:srgbClr val="0070C0"/>
            </a:solidFill>
            <a:prstDash val="solid"/>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80978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4713224" y="1105351"/>
            <a:ext cx="6353967" cy="3023981"/>
          </a:xfrm>
        </p:spPr>
        <p:txBody>
          <a:bodyPr vert="horz" lIns="91440" tIns="45720" rIns="91440" bIns="45720" rtlCol="0" anchor="b">
            <a:normAutofit/>
          </a:bodyPr>
          <a:lstStyle/>
          <a:p>
            <a:pPr algn="l"/>
            <a:r>
              <a:rPr lang="en-US" sz="4800" kern="1200" cap="all" spc="200" baseline="0" dirty="0">
                <a:solidFill>
                  <a:srgbClr val="FFFFFF"/>
                </a:solidFill>
                <a:latin typeface="+mj-lt"/>
                <a:ea typeface="+mj-ea"/>
                <a:cs typeface="+mj-cs"/>
              </a:rPr>
              <a:t>Thank</a:t>
            </a:r>
            <a:r>
              <a:rPr lang="en-US" sz="4800" kern="1200" cap="all" spc="200" dirty="0">
                <a:solidFill>
                  <a:srgbClr val="FFFFFF"/>
                </a:solidFill>
                <a:latin typeface="+mj-lt"/>
                <a:ea typeface="+mj-ea"/>
                <a:cs typeface="+mj-cs"/>
              </a:rPr>
              <a:t> You</a:t>
            </a:r>
            <a:endParaRPr lang="en-US" sz="4800" kern="1200" cap="all" spc="200" baseline="0" dirty="0">
              <a:solidFill>
                <a:srgbClr val="FFFFFF"/>
              </a:solidFill>
              <a:latin typeface="+mj-lt"/>
              <a:ea typeface="+mj-ea"/>
              <a:cs typeface="+mj-cs"/>
            </a:endParaRPr>
          </a:p>
        </p:txBody>
      </p:sp>
      <p:cxnSp>
        <p:nvCxnSpPr>
          <p:cNvPr id="22" name="Straight Connector 21">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316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7" descr="A group of people standing in front of a building&#10;&#10;Description automatically generated">
            <a:extLst>
              <a:ext uri="{FF2B5EF4-FFF2-40B4-BE49-F238E27FC236}">
                <a16:creationId xmlns:a16="http://schemas.microsoft.com/office/drawing/2014/main" id="{D94788FA-C154-44F8-8511-0E287ED5FF82}"/>
              </a:ext>
            </a:extLst>
          </p:cNvPr>
          <p:cNvPicPr>
            <a:picLocks noGrp="1" noChangeAspect="1"/>
          </p:cNvPicPr>
          <p:nvPr>
            <p:ph idx="1"/>
          </p:nvPr>
        </p:nvPicPr>
        <p:blipFill rotWithShape="1">
          <a:blip r:embed="rId2">
            <a:alphaModFix amt="36000"/>
            <a:extLst>
              <a:ext uri="{BEBA8EAE-BF5A-486C-A8C5-ECC9F3942E4B}">
                <a14:imgProps xmlns:a14="http://schemas.microsoft.com/office/drawing/2010/main">
                  <a14:imgLayer r:embed="rId3">
                    <a14:imgEffect>
                      <a14:saturation sat="0"/>
                    </a14:imgEffect>
                  </a14:imgLayer>
                </a14:imgProps>
              </a:ext>
            </a:extLst>
          </a:blip>
          <a:srcRect l="1877" t="26651" r="5028"/>
          <a:stretch/>
        </p:blipFill>
        <p:spPr>
          <a:xfrm>
            <a:off x="-2" y="19337"/>
            <a:ext cx="12192001" cy="683866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4424218" y="1533238"/>
            <a:ext cx="7338846" cy="4515733"/>
          </a:xfrm>
        </p:spPr>
        <p:txBody>
          <a:bodyPr vert="horz" lIns="45720" tIns="45720" rIns="45720" bIns="45720" rtlCol="0">
            <a:normAutofit lnSpcReduction="10000"/>
          </a:bodyPr>
          <a:lstStyle/>
          <a:p>
            <a:pPr marL="285750" indent="-285750">
              <a:lnSpc>
                <a:spcPct val="90000"/>
              </a:lnSpc>
              <a:buFontTx/>
              <a:buChar char="-"/>
            </a:pPr>
            <a:r>
              <a:rPr lang="en-US" kern="1200" dirty="0">
                <a:solidFill>
                  <a:schemeClr val="bg1"/>
                </a:solidFill>
                <a:latin typeface="+mn-lt"/>
                <a:ea typeface="+mn-ea"/>
                <a:cs typeface="+mn-cs"/>
              </a:rPr>
              <a:t>Teaching that takes place in a composite class very similar to single year group classes</a:t>
            </a:r>
          </a:p>
          <a:p>
            <a:pPr marL="285750" indent="-285750">
              <a:lnSpc>
                <a:spcPct val="90000"/>
              </a:lnSpc>
              <a:buFontTx/>
              <a:buChar char="-"/>
            </a:pPr>
            <a:r>
              <a:rPr lang="en-US" kern="1200" dirty="0">
                <a:solidFill>
                  <a:schemeClr val="bg1"/>
                </a:solidFill>
                <a:latin typeface="+mn-lt"/>
                <a:ea typeface="+mn-ea"/>
                <a:cs typeface="+mn-cs"/>
              </a:rPr>
              <a:t>Each year group will be taught the components of their own specific curriculum</a:t>
            </a:r>
          </a:p>
          <a:p>
            <a:pPr marL="285750" indent="-285750">
              <a:lnSpc>
                <a:spcPct val="90000"/>
              </a:lnSpc>
              <a:buFontTx/>
              <a:buChar char="-"/>
            </a:pPr>
            <a:r>
              <a:rPr lang="en-US" kern="1200" dirty="0">
                <a:solidFill>
                  <a:schemeClr val="bg1"/>
                </a:solidFill>
                <a:latin typeface="+mn-lt"/>
                <a:ea typeface="+mn-ea"/>
                <a:cs typeface="+mn-cs"/>
              </a:rPr>
              <a:t>Lesson format can vary depending on objectives being taught. Lessons may take the form of:</a:t>
            </a:r>
          </a:p>
          <a:p>
            <a:pPr marL="742950" lvl="1" indent="-285750">
              <a:buFontTx/>
              <a:buChar char="-"/>
            </a:pPr>
            <a:r>
              <a:rPr lang="en-US" kern="1200" dirty="0">
                <a:solidFill>
                  <a:schemeClr val="bg1"/>
                </a:solidFill>
                <a:latin typeface="+mn-lt"/>
                <a:ea typeface="+mn-ea"/>
                <a:cs typeface="+mn-cs"/>
              </a:rPr>
              <a:t> whole class teaching with activities differentiated for each year group (and ability). </a:t>
            </a:r>
          </a:p>
          <a:p>
            <a:pPr marL="742950" lvl="1" indent="-285750">
              <a:buFontTx/>
              <a:buChar char="-"/>
            </a:pPr>
            <a:r>
              <a:rPr lang="en-US" kern="1200" dirty="0">
                <a:solidFill>
                  <a:schemeClr val="bg1"/>
                </a:solidFill>
                <a:latin typeface="+mn-lt"/>
                <a:ea typeface="+mn-ea"/>
                <a:cs typeface="+mn-cs"/>
              </a:rPr>
              <a:t>separate year group teaching for specific curriculum objectives, with the other class completing consolidation or extension activities</a:t>
            </a:r>
          </a:p>
          <a:p>
            <a:pPr marL="742950" lvl="1" indent="-285750">
              <a:buFontTx/>
              <a:buChar char="-"/>
            </a:pPr>
            <a:r>
              <a:rPr lang="en-US" kern="1200" dirty="0">
                <a:solidFill>
                  <a:schemeClr val="bg1"/>
                </a:solidFill>
                <a:latin typeface="+mn-lt"/>
                <a:ea typeface="+mn-ea"/>
                <a:cs typeface="+mn-cs"/>
              </a:rPr>
              <a:t>carousel activities where groups rotate between tables and activities, some of which are teacher led and some of which are independent.</a:t>
            </a:r>
          </a:p>
          <a:p>
            <a:pPr marL="285750" lvl="0" indent="-285750">
              <a:lnSpc>
                <a:spcPct val="90000"/>
              </a:lnSpc>
              <a:buFontTx/>
              <a:buChar char="-"/>
            </a:pPr>
            <a:r>
              <a:rPr lang="en-US" kern="1200" dirty="0">
                <a:solidFill>
                  <a:schemeClr val="bg1"/>
                </a:solidFill>
                <a:latin typeface="+mn-lt"/>
                <a:ea typeface="+mn-ea"/>
                <a:cs typeface="+mn-cs"/>
              </a:rPr>
              <a:t>Each child, regardless of year group, will complete activities that are designed to consolidate, </a:t>
            </a:r>
            <a:r>
              <a:rPr lang="en-US" kern="1200" dirty="0" err="1">
                <a:solidFill>
                  <a:schemeClr val="bg1"/>
                </a:solidFill>
                <a:latin typeface="+mn-lt"/>
                <a:ea typeface="+mn-ea"/>
                <a:cs typeface="+mn-cs"/>
              </a:rPr>
              <a:t>practise</a:t>
            </a:r>
            <a:r>
              <a:rPr lang="en-US" kern="1200" dirty="0">
                <a:solidFill>
                  <a:schemeClr val="bg1"/>
                </a:solidFill>
                <a:latin typeface="+mn-lt"/>
                <a:ea typeface="+mn-ea"/>
                <a:cs typeface="+mn-cs"/>
              </a:rPr>
              <a:t> and extend learning</a:t>
            </a:r>
          </a:p>
          <a:p>
            <a:pPr marL="285750" lvl="0" indent="-285750">
              <a:lnSpc>
                <a:spcPct val="90000"/>
              </a:lnSpc>
              <a:buFontTx/>
              <a:buChar char="-"/>
            </a:pPr>
            <a:r>
              <a:rPr lang="en-US" dirty="0">
                <a:solidFill>
                  <a:schemeClr val="bg1"/>
                </a:solidFill>
              </a:rPr>
              <a:t>Daily communication and weekly meetings with other year group teachers help ensure that learning for each year group is consistent</a:t>
            </a:r>
            <a:endParaRPr lang="en-US" kern="1200" dirty="0">
              <a:solidFill>
                <a:schemeClr val="bg1"/>
              </a:solidFill>
              <a:latin typeface="+mn-lt"/>
              <a:ea typeface="+mn-ea"/>
              <a:cs typeface="+mn-cs"/>
            </a:endParaRPr>
          </a:p>
          <a:p>
            <a:pPr marL="285750" lvl="0" indent="-285750">
              <a:lnSpc>
                <a:spcPct val="90000"/>
              </a:lnSpc>
              <a:buFontTx/>
              <a:buChar char="-"/>
            </a:pPr>
            <a:r>
              <a:rPr lang="en-US" dirty="0">
                <a:solidFill>
                  <a:schemeClr val="bg1"/>
                </a:solidFill>
              </a:rPr>
              <a:t>There are m</a:t>
            </a:r>
            <a:r>
              <a:rPr lang="en-US" kern="1200" dirty="0">
                <a:solidFill>
                  <a:schemeClr val="bg1"/>
                </a:solidFill>
                <a:latin typeface="+mn-lt"/>
                <a:ea typeface="+mn-ea"/>
                <a:cs typeface="+mn-cs"/>
              </a:rPr>
              <a:t>any added benefits to composite class teaching – forming new friendship groups, learning from each other, sharing knowledge with the younger year group. </a:t>
            </a:r>
          </a:p>
          <a:p>
            <a:pPr marL="285750" lvl="0" indent="-285750">
              <a:lnSpc>
                <a:spcPct val="90000"/>
              </a:lnSpc>
              <a:buFontTx/>
              <a:buChar char="-"/>
            </a:pPr>
            <a:r>
              <a:rPr lang="en-US" kern="1200" dirty="0">
                <a:solidFill>
                  <a:schemeClr val="bg1"/>
                </a:solidFill>
                <a:latin typeface="+mn-lt"/>
                <a:ea typeface="+mn-ea"/>
                <a:cs typeface="+mn-cs"/>
              </a:rPr>
              <a:t>One of the biggest benefits </a:t>
            </a:r>
            <a:r>
              <a:rPr lang="en-US" dirty="0">
                <a:solidFill>
                  <a:schemeClr val="bg1"/>
                </a:solidFill>
              </a:rPr>
              <a:t>is that when teaching each year group, the ratio of teacher to pupil is much smaller. This makes it easy to gage understanding and ask challenging questions during teacher time.</a:t>
            </a:r>
            <a:endParaRPr lang="en-US" kern="1200" dirty="0">
              <a:solidFill>
                <a:schemeClr val="bg1"/>
              </a:solidFill>
              <a:latin typeface="+mn-lt"/>
              <a:ea typeface="+mn-ea"/>
              <a:cs typeface="+mn-cs"/>
            </a:endParaRPr>
          </a:p>
          <a:p>
            <a:pPr lvl="1"/>
            <a:endParaRPr lang="en-US" kern="1200" dirty="0">
              <a:solidFill>
                <a:schemeClr val="bg1"/>
              </a:solidFill>
              <a:latin typeface="+mn-lt"/>
              <a:ea typeface="+mn-ea"/>
              <a:cs typeface="+mn-cs"/>
            </a:endParaRPr>
          </a:p>
        </p:txBody>
      </p:sp>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894819" y="686816"/>
            <a:ext cx="3529399" cy="1499616"/>
          </a:xfrm>
        </p:spPr>
        <p:txBody>
          <a:bodyPr vert="horz" lIns="91440" tIns="45720" rIns="91440" bIns="45720" rtlCol="0" anchor="ctr">
            <a:normAutofit fontScale="90000"/>
          </a:bodyPr>
          <a:lstStyle/>
          <a:p>
            <a:r>
              <a:rPr lang="en-US" sz="5000" kern="1200" cap="all" spc="100" baseline="0" dirty="0">
                <a:solidFill>
                  <a:schemeClr val="bg1"/>
                </a:solidFill>
                <a:latin typeface="+mj-lt"/>
                <a:ea typeface="+mj-ea"/>
                <a:cs typeface="+mj-cs"/>
              </a:rPr>
              <a:t>Teaching in a Composite Class</a:t>
            </a:r>
          </a:p>
        </p:txBody>
      </p:sp>
    </p:spTree>
    <p:extLst>
      <p:ext uri="{BB962C8B-B14F-4D97-AF65-F5344CB8AC3E}">
        <p14:creationId xmlns:p14="http://schemas.microsoft.com/office/powerpoint/2010/main" val="17685601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9" y="585216"/>
            <a:ext cx="3779085" cy="1499616"/>
          </a:xfrm>
        </p:spPr>
        <p:txBody>
          <a:bodyPr vert="horz" lIns="91440" tIns="45720" rIns="91440" bIns="45720" rtlCol="0" anchor="ctr">
            <a:normAutofit/>
          </a:bodyPr>
          <a:lstStyle/>
          <a:p>
            <a:r>
              <a:rPr lang="en-US" sz="5000" kern="1200" cap="all" spc="100" baseline="0">
                <a:solidFill>
                  <a:srgbClr val="FFFFFF"/>
                </a:solidFill>
                <a:latin typeface="+mj-lt"/>
                <a:ea typeface="+mj-ea"/>
                <a:cs typeface="+mj-cs"/>
              </a:rPr>
              <a:t>Timetable</a:t>
            </a:r>
          </a:p>
        </p:txBody>
      </p:sp>
      <p:cxnSp>
        <p:nvCxnSpPr>
          <p:cNvPr id="29" name="Straight Connector 28">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1024129" y="2286000"/>
            <a:ext cx="3791711" cy="3931920"/>
          </a:xfrm>
        </p:spPr>
        <p:txBody>
          <a:bodyPr vert="horz" lIns="45720" tIns="45720" rIns="45720" bIns="45720" rtlCol="0">
            <a:normAutofit lnSpcReduction="10000"/>
          </a:bodyPr>
          <a:lstStyle/>
          <a:p>
            <a:pPr marL="285750" indent="-285750">
              <a:lnSpc>
                <a:spcPct val="90000"/>
              </a:lnSpc>
              <a:buFontTx/>
              <a:buChar char="-"/>
            </a:pPr>
            <a:r>
              <a:rPr lang="en-US" sz="1600" kern="1200" dirty="0">
                <a:solidFill>
                  <a:srgbClr val="FFFFFF"/>
                </a:solidFill>
                <a:latin typeface="+mn-lt"/>
                <a:ea typeface="+mn-ea"/>
                <a:cs typeface="+mn-cs"/>
              </a:rPr>
              <a:t>Lessons begin at 9am</a:t>
            </a:r>
          </a:p>
          <a:p>
            <a:pPr marL="285750" indent="-285750">
              <a:lnSpc>
                <a:spcPct val="90000"/>
              </a:lnSpc>
              <a:buFontTx/>
              <a:buChar char="-"/>
            </a:pPr>
            <a:r>
              <a:rPr lang="en-US" sz="1600" kern="1200" dirty="0">
                <a:solidFill>
                  <a:srgbClr val="FFFFFF"/>
                </a:solidFill>
                <a:latin typeface="+mn-lt"/>
                <a:ea typeface="+mn-ea"/>
                <a:cs typeface="+mn-cs"/>
              </a:rPr>
              <a:t>Literacy and numeracy are taught 5 times per week</a:t>
            </a:r>
          </a:p>
          <a:p>
            <a:pPr marL="285750" indent="-285750">
              <a:lnSpc>
                <a:spcPct val="90000"/>
              </a:lnSpc>
              <a:buFontTx/>
              <a:buChar char="-"/>
            </a:pPr>
            <a:r>
              <a:rPr lang="en-US" sz="1600" kern="1200" dirty="0">
                <a:solidFill>
                  <a:srgbClr val="FFFFFF"/>
                </a:solidFill>
                <a:latin typeface="+mn-lt"/>
                <a:ea typeface="+mn-ea"/>
                <a:cs typeface="+mn-cs"/>
              </a:rPr>
              <a:t>Activity-based learning (ABL) / play based learning (PBL) sessions take place 3 times per week</a:t>
            </a:r>
          </a:p>
          <a:p>
            <a:pPr marL="285750" indent="-285750">
              <a:lnSpc>
                <a:spcPct val="90000"/>
              </a:lnSpc>
              <a:buFontTx/>
              <a:buChar char="-"/>
            </a:pPr>
            <a:r>
              <a:rPr lang="en-US" sz="1600" kern="1200" dirty="0">
                <a:solidFill>
                  <a:srgbClr val="FFFFFF"/>
                </a:solidFill>
                <a:latin typeface="+mn-lt"/>
                <a:ea typeface="+mn-ea"/>
                <a:cs typeface="+mn-cs"/>
              </a:rPr>
              <a:t>Teaching of World Around Us and ICT take place on a cross curricular basis and through ABL / PBL</a:t>
            </a:r>
          </a:p>
          <a:p>
            <a:pPr marL="285750" indent="-285750">
              <a:lnSpc>
                <a:spcPct val="90000"/>
              </a:lnSpc>
              <a:buFontTx/>
              <a:buChar char="-"/>
            </a:pPr>
            <a:r>
              <a:rPr lang="en-US" sz="1600" kern="1200" dirty="0">
                <a:solidFill>
                  <a:srgbClr val="FFFFFF"/>
                </a:solidFill>
                <a:latin typeface="+mn-lt"/>
                <a:ea typeface="+mn-ea"/>
                <a:cs typeface="+mn-cs"/>
              </a:rPr>
              <a:t>PE sessions are once per week</a:t>
            </a:r>
          </a:p>
          <a:p>
            <a:pPr marL="285750" indent="-285750">
              <a:lnSpc>
                <a:spcPct val="90000"/>
              </a:lnSpc>
              <a:buFontTx/>
              <a:buChar char="-"/>
            </a:pPr>
            <a:r>
              <a:rPr lang="en-US" sz="1600" kern="1200" dirty="0">
                <a:solidFill>
                  <a:srgbClr val="FFFFFF"/>
                </a:solidFill>
                <a:latin typeface="+mn-lt"/>
                <a:ea typeface="+mn-ea"/>
                <a:cs typeface="+mn-cs"/>
              </a:rPr>
              <a:t>We strive to engage in outdoor learning at least once per week on top of </a:t>
            </a:r>
            <a:r>
              <a:rPr lang="en-US" dirty="0">
                <a:solidFill>
                  <a:srgbClr val="FFFFFF"/>
                </a:solidFill>
              </a:rPr>
              <a:t>outdoor activities in ABL/PBL</a:t>
            </a:r>
          </a:p>
          <a:p>
            <a:pPr marL="285750" indent="-285750">
              <a:lnSpc>
                <a:spcPct val="90000"/>
              </a:lnSpc>
              <a:buFontTx/>
              <a:buChar char="-"/>
            </a:pPr>
            <a:r>
              <a:rPr lang="en-US" dirty="0">
                <a:solidFill>
                  <a:srgbClr val="FFFFFF"/>
                </a:solidFill>
              </a:rPr>
              <a:t>RE sessions are taught one/twice per week</a:t>
            </a:r>
          </a:p>
        </p:txBody>
      </p:sp>
      <p:pic>
        <p:nvPicPr>
          <p:cNvPr id="8" name="Content Placeholder 7" descr="A picture containing text, newspaper, table&#10;&#10;Description automatically generated">
            <a:extLst>
              <a:ext uri="{FF2B5EF4-FFF2-40B4-BE49-F238E27FC236}">
                <a16:creationId xmlns:a16="http://schemas.microsoft.com/office/drawing/2014/main" id="{954CB0D3-6300-418B-A4BA-FD923822FA4F}"/>
              </a:ext>
            </a:extLst>
          </p:cNvPr>
          <p:cNvPicPr>
            <a:picLocks noGrp="1" noChangeAspect="1"/>
          </p:cNvPicPr>
          <p:nvPr>
            <p:ph idx="1"/>
          </p:nvPr>
        </p:nvPicPr>
        <p:blipFill>
          <a:blip r:embed="rId2"/>
          <a:stretch>
            <a:fillRect/>
          </a:stretch>
        </p:blipFill>
        <p:spPr>
          <a:xfrm>
            <a:off x="6609953" y="822325"/>
            <a:ext cx="3888581" cy="5184775"/>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852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sitting, food, little&#10;&#10;Description automatically generated">
            <a:extLst>
              <a:ext uri="{FF2B5EF4-FFF2-40B4-BE49-F238E27FC236}">
                <a16:creationId xmlns:a16="http://schemas.microsoft.com/office/drawing/2014/main" id="{2F83239B-49CC-4ABA-9860-085107F99EF9}"/>
              </a:ext>
            </a:extLst>
          </p:cNvPr>
          <p:cNvPicPr>
            <a:picLocks noChangeAspect="1"/>
          </p:cNvPicPr>
          <p:nvPr/>
        </p:nvPicPr>
        <p:blipFill>
          <a:blip r:embed="rId2"/>
          <a:stretch>
            <a:fillRect/>
          </a:stretch>
        </p:blipFill>
        <p:spPr>
          <a:xfrm>
            <a:off x="6000403" y="3568220"/>
            <a:ext cx="2078846" cy="27717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7" name="Picture 16" descr="A person wearing a suit and tie&#10;&#10;Description automatically generated">
            <a:extLst>
              <a:ext uri="{FF2B5EF4-FFF2-40B4-BE49-F238E27FC236}">
                <a16:creationId xmlns:a16="http://schemas.microsoft.com/office/drawing/2014/main" id="{B7928931-963C-452E-9656-6C483A2DDFE0}"/>
              </a:ext>
            </a:extLst>
          </p:cNvPr>
          <p:cNvPicPr>
            <a:picLocks noChangeAspect="1"/>
          </p:cNvPicPr>
          <p:nvPr/>
        </p:nvPicPr>
        <p:blipFill>
          <a:blip r:embed="rId3"/>
          <a:stretch>
            <a:fillRect/>
          </a:stretch>
        </p:blipFill>
        <p:spPr>
          <a:xfrm>
            <a:off x="9795198" y="3655291"/>
            <a:ext cx="2013544" cy="26847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9" name="Picture 18" descr="A picture containing person, indoor, dog, small&#10;&#10;Description automatically generated">
            <a:extLst>
              <a:ext uri="{FF2B5EF4-FFF2-40B4-BE49-F238E27FC236}">
                <a16:creationId xmlns:a16="http://schemas.microsoft.com/office/drawing/2014/main" id="{B2C659DA-86D4-4523-B409-2A512CAC0FF9}"/>
              </a:ext>
            </a:extLst>
          </p:cNvPr>
          <p:cNvPicPr>
            <a:picLocks noChangeAspect="1"/>
          </p:cNvPicPr>
          <p:nvPr/>
        </p:nvPicPr>
        <p:blipFill>
          <a:blip r:embed="rId4"/>
          <a:stretch>
            <a:fillRect/>
          </a:stretch>
        </p:blipFill>
        <p:spPr>
          <a:xfrm>
            <a:off x="9047930" y="672775"/>
            <a:ext cx="2670816" cy="199322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21" name="Picture 20" descr="A group of people sitting at a table&#10;&#10;Description automatically generated">
            <a:extLst>
              <a:ext uri="{FF2B5EF4-FFF2-40B4-BE49-F238E27FC236}">
                <a16:creationId xmlns:a16="http://schemas.microsoft.com/office/drawing/2014/main" id="{06A656D2-FAD5-4000-BB83-C9E89099D730}"/>
              </a:ext>
            </a:extLst>
          </p:cNvPr>
          <p:cNvPicPr>
            <a:picLocks noChangeAspect="1"/>
          </p:cNvPicPr>
          <p:nvPr/>
        </p:nvPicPr>
        <p:blipFill>
          <a:blip r:embed="rId5"/>
          <a:stretch>
            <a:fillRect/>
          </a:stretch>
        </p:blipFill>
        <p:spPr>
          <a:xfrm>
            <a:off x="5918607" y="679901"/>
            <a:ext cx="2648125" cy="198609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p:txBody>
          <a:bodyPr/>
          <a:lstStyle/>
          <a:p>
            <a:r>
              <a:rPr lang="en-GB" dirty="0"/>
              <a:t>Activity-Based Learning &amp; Structured Play</a:t>
            </a: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1048289" y="2223550"/>
            <a:ext cx="4389120" cy="3762294"/>
          </a:xfrm>
        </p:spPr>
        <p:txBody>
          <a:bodyPr>
            <a:normAutofit fontScale="92500" lnSpcReduction="10000"/>
          </a:bodyPr>
          <a:lstStyle/>
          <a:p>
            <a:pPr marL="285750" indent="-285750">
              <a:buFontTx/>
              <a:buChar char="-"/>
            </a:pPr>
            <a:r>
              <a:rPr lang="en-GB" dirty="0"/>
              <a:t>Learning through structured play and activities essential in Foundation Stage and Key Stage 1.</a:t>
            </a:r>
          </a:p>
          <a:p>
            <a:pPr marL="285750" indent="-285750">
              <a:buFontTx/>
              <a:buChar char="-"/>
            </a:pPr>
            <a:r>
              <a:rPr lang="en-GB" dirty="0"/>
              <a:t>Literacy, Numeracy, World Around Us, STEM and ICT developed through ABL / PBL</a:t>
            </a:r>
          </a:p>
          <a:p>
            <a:pPr marL="285750" indent="-285750">
              <a:buFontTx/>
              <a:buChar char="-"/>
            </a:pPr>
            <a:r>
              <a:rPr lang="en-GB" dirty="0"/>
              <a:t>Love of learning fostered</a:t>
            </a:r>
          </a:p>
          <a:p>
            <a:pPr marL="285750" indent="-285750">
              <a:buFontTx/>
              <a:buChar char="-"/>
            </a:pPr>
            <a:r>
              <a:rPr lang="en-GB" dirty="0"/>
              <a:t>Children learn to take risks, to explore, to test and to collaborate</a:t>
            </a:r>
          </a:p>
          <a:p>
            <a:pPr marL="285750" indent="-285750">
              <a:buFontTx/>
              <a:buChar char="-"/>
            </a:pPr>
            <a:r>
              <a:rPr lang="en-GB" dirty="0"/>
              <a:t>Primary 3 pupils may be given short focused lessons during ABL / PBL when needed</a:t>
            </a:r>
          </a:p>
          <a:p>
            <a:pPr marL="285750" indent="-285750">
              <a:buFontTx/>
              <a:buChar char="-"/>
            </a:pPr>
            <a:r>
              <a:rPr lang="en-GB" dirty="0"/>
              <a:t>Opportunities for differentiation in all activities</a:t>
            </a:r>
          </a:p>
          <a:p>
            <a:pPr marL="285750" indent="-285750">
              <a:buFontTx/>
              <a:buChar char="-"/>
            </a:pPr>
            <a:r>
              <a:rPr lang="en-GB" dirty="0"/>
              <a:t>Play activities include construction, writing, maths, small world, role-play, problem solving, creative tasks, sand and water activities, ICT and reading</a:t>
            </a:r>
          </a:p>
        </p:txBody>
      </p:sp>
      <p:pic>
        <p:nvPicPr>
          <p:cNvPr id="9" name="Content Placeholder 8" descr="A picture containing person, child, indoor, young&#10;&#10;Description automatically generated">
            <a:extLst>
              <a:ext uri="{FF2B5EF4-FFF2-40B4-BE49-F238E27FC236}">
                <a16:creationId xmlns:a16="http://schemas.microsoft.com/office/drawing/2014/main" id="{C130722B-B60E-4C1A-9482-C80F879ECDE0}"/>
              </a:ext>
            </a:extLst>
          </p:cNvPr>
          <p:cNvPicPr>
            <a:picLocks noGrp="1" noChangeAspect="1"/>
          </p:cNvPicPr>
          <p:nvPr>
            <p:ph idx="1"/>
          </p:nvPr>
        </p:nvPicPr>
        <p:blipFill>
          <a:blip r:embed="rId6"/>
          <a:stretch>
            <a:fillRect/>
          </a:stretch>
        </p:blipFill>
        <p:spPr>
          <a:xfrm>
            <a:off x="7855185" y="2223550"/>
            <a:ext cx="2147612" cy="2863483"/>
          </a:xfrm>
          <a:prstGeom prst="rect">
            <a:avLst/>
          </a:prstGeom>
          <a:ln w="127000" cap="sq">
            <a:solidFill>
              <a:schemeClr val="accent2"/>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583401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DD035E9-9492-4A96-8BC3-7FB24D7F9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kern="1200" cap="all" spc="100" baseline="0">
                <a:solidFill>
                  <a:schemeClr val="tx1">
                    <a:lumMod val="95000"/>
                    <a:lumOff val="5000"/>
                  </a:schemeClr>
                </a:solidFill>
                <a:latin typeface="+mj-lt"/>
                <a:ea typeface="+mj-ea"/>
                <a:cs typeface="+mj-cs"/>
              </a:rPr>
              <a:t>Literacy Curriculum</a:t>
            </a:r>
          </a:p>
        </p:txBody>
      </p:sp>
      <p:cxnSp>
        <p:nvCxnSpPr>
          <p:cNvPr id="15" name="Straight Connector 14">
            <a:extLst>
              <a:ext uri="{FF2B5EF4-FFF2-40B4-BE49-F238E27FC236}">
                <a16:creationId xmlns:a16="http://schemas.microsoft.com/office/drawing/2014/main" id="{EEFBDC43-ADB2-4EDE-8696-528BCABD17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1024129" y="2286000"/>
            <a:ext cx="4389120" cy="3931920"/>
          </a:xfrm>
        </p:spPr>
        <p:txBody>
          <a:bodyPr vert="horz" lIns="45720" tIns="45720" rIns="45720" bIns="45720" rtlCol="0">
            <a:normAutofit lnSpcReduction="10000"/>
          </a:bodyPr>
          <a:lstStyle/>
          <a:p>
            <a:pPr marL="285750" indent="-285750">
              <a:lnSpc>
                <a:spcPct val="90000"/>
              </a:lnSpc>
              <a:buFontTx/>
              <a:buChar char="-"/>
            </a:pPr>
            <a:r>
              <a:rPr lang="en-US" sz="1800" kern="1200" dirty="0">
                <a:solidFill>
                  <a:schemeClr val="tx1"/>
                </a:solidFill>
                <a:latin typeface="+mn-lt"/>
                <a:ea typeface="+mn-ea"/>
                <a:cs typeface="+mn-cs"/>
              </a:rPr>
              <a:t>Taskboard teaching: 3 sessions per week</a:t>
            </a:r>
          </a:p>
          <a:p>
            <a:pPr marL="285750" indent="-285750">
              <a:lnSpc>
                <a:spcPct val="90000"/>
              </a:lnSpc>
              <a:buFontTx/>
              <a:buChar char="-"/>
            </a:pPr>
            <a:r>
              <a:rPr lang="en-US" sz="1800" dirty="0"/>
              <a:t>Writing teaching: 2 sessions per week</a:t>
            </a:r>
          </a:p>
          <a:p>
            <a:pPr marL="285750" indent="-285750">
              <a:lnSpc>
                <a:spcPct val="90000"/>
              </a:lnSpc>
              <a:buFontTx/>
              <a:buChar char="-"/>
            </a:pPr>
            <a:r>
              <a:rPr lang="en-US" sz="1800" kern="1200" dirty="0">
                <a:solidFill>
                  <a:schemeClr val="tx1"/>
                </a:solidFill>
                <a:latin typeface="+mn-lt"/>
                <a:ea typeface="+mn-ea"/>
                <a:cs typeface="+mn-cs"/>
              </a:rPr>
              <a:t>Learning objectives </a:t>
            </a:r>
            <a:r>
              <a:rPr lang="en-US" sz="1800" dirty="0"/>
              <a:t>practices, consolidated and extended through ABL/PBL</a:t>
            </a:r>
          </a:p>
          <a:p>
            <a:pPr marL="285750" indent="-285750">
              <a:lnSpc>
                <a:spcPct val="90000"/>
              </a:lnSpc>
              <a:buFontTx/>
              <a:buChar char="-"/>
            </a:pPr>
            <a:r>
              <a:rPr lang="en-US" sz="1800" dirty="0"/>
              <a:t>Phonics approach to reading and spelling</a:t>
            </a:r>
          </a:p>
          <a:p>
            <a:pPr marL="285750" indent="-285750">
              <a:lnSpc>
                <a:spcPct val="90000"/>
              </a:lnSpc>
              <a:buFontTx/>
              <a:buChar char="-"/>
            </a:pPr>
            <a:r>
              <a:rPr lang="en-US" sz="1800" dirty="0"/>
              <a:t>Guided reading sessions daily</a:t>
            </a:r>
          </a:p>
          <a:p>
            <a:pPr marL="285750" indent="-285750">
              <a:lnSpc>
                <a:spcPct val="90000"/>
              </a:lnSpc>
              <a:buFontTx/>
              <a:buChar char="-"/>
            </a:pPr>
            <a:r>
              <a:rPr lang="en-US" sz="1800" dirty="0"/>
              <a:t>Writing types change with each half term and include:</a:t>
            </a:r>
          </a:p>
          <a:p>
            <a:pPr marL="742950" lvl="1" indent="-285750">
              <a:buFontTx/>
              <a:buChar char="-"/>
            </a:pPr>
            <a:r>
              <a:rPr lang="en-US" sz="1400" dirty="0"/>
              <a:t>Recount</a:t>
            </a:r>
          </a:p>
          <a:p>
            <a:pPr marL="742950" lvl="1" indent="-285750">
              <a:buFontTx/>
              <a:buChar char="-"/>
            </a:pPr>
            <a:r>
              <a:rPr lang="en-US" sz="1400" dirty="0"/>
              <a:t>Instructional</a:t>
            </a:r>
          </a:p>
          <a:p>
            <a:pPr marL="742950" lvl="1" indent="-285750">
              <a:buFontTx/>
              <a:buChar char="-"/>
            </a:pPr>
            <a:r>
              <a:rPr lang="en-US" sz="1400" dirty="0"/>
              <a:t>Report</a:t>
            </a:r>
          </a:p>
          <a:p>
            <a:pPr marL="742950" lvl="1" indent="-285750">
              <a:buFontTx/>
              <a:buChar char="-"/>
            </a:pPr>
            <a:r>
              <a:rPr lang="en-US" sz="1400" dirty="0"/>
              <a:t>Narrative</a:t>
            </a:r>
          </a:p>
          <a:p>
            <a:pPr marL="742950" lvl="1" indent="-285750">
              <a:buFontTx/>
              <a:buChar char="-"/>
            </a:pPr>
            <a:r>
              <a:rPr lang="en-US" sz="1400" dirty="0"/>
              <a:t>Persuasive</a:t>
            </a:r>
          </a:p>
          <a:p>
            <a:pPr marL="285750" indent="-285750">
              <a:lnSpc>
                <a:spcPct val="90000"/>
              </a:lnSpc>
              <a:buFontTx/>
              <a:buChar char="-"/>
            </a:pPr>
            <a:endParaRPr lang="en-US" sz="1800" kern="1200" dirty="0">
              <a:solidFill>
                <a:schemeClr val="tx1"/>
              </a:solidFill>
              <a:latin typeface="+mn-lt"/>
              <a:ea typeface="+mn-ea"/>
              <a:cs typeface="+mn-cs"/>
            </a:endParaRPr>
          </a:p>
        </p:txBody>
      </p:sp>
      <p:pic>
        <p:nvPicPr>
          <p:cNvPr id="5" name="Picture 4" descr="A group of people sitting at a table&#10;&#10;Description automatically generated">
            <a:extLst>
              <a:ext uri="{FF2B5EF4-FFF2-40B4-BE49-F238E27FC236}">
                <a16:creationId xmlns:a16="http://schemas.microsoft.com/office/drawing/2014/main" id="{5C937463-FFAA-4557-A0E9-3BA93C3B7A61}"/>
              </a:ext>
            </a:extLst>
          </p:cNvPr>
          <p:cNvPicPr>
            <a:picLocks noChangeAspect="1"/>
          </p:cNvPicPr>
          <p:nvPr/>
        </p:nvPicPr>
        <p:blipFill>
          <a:blip r:embed="rId2"/>
          <a:stretch>
            <a:fillRect/>
          </a:stretch>
        </p:blipFill>
        <p:spPr>
          <a:xfrm>
            <a:off x="7394287" y="720436"/>
            <a:ext cx="3595255" cy="4793673"/>
          </a:xfrm>
          <a:prstGeom prst="rect">
            <a:avLst/>
          </a:prstGeom>
          <a:ln w="38100" cap="sq">
            <a:solidFill>
              <a:schemeClr val="bg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8995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8" y="459317"/>
            <a:ext cx="6821650" cy="1749552"/>
          </a:xfrm>
        </p:spPr>
        <p:txBody>
          <a:bodyPr vert="horz" lIns="91440" tIns="45720" rIns="91440" bIns="45720" rtlCol="0" anchor="ctr">
            <a:normAutofit/>
          </a:bodyPr>
          <a:lstStyle/>
          <a:p>
            <a:r>
              <a:rPr lang="en-US" sz="4400" kern="1200" cap="all" spc="100" baseline="0" dirty="0">
                <a:solidFill>
                  <a:schemeClr val="tx1">
                    <a:lumMod val="95000"/>
                    <a:lumOff val="5000"/>
                  </a:schemeClr>
                </a:solidFill>
                <a:latin typeface="+mj-lt"/>
                <a:ea typeface="+mj-ea"/>
                <a:cs typeface="+mj-cs"/>
              </a:rPr>
              <a:t>Literacy Curriculum - Writing</a:t>
            </a: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1024129" y="2286000"/>
            <a:ext cx="4389120" cy="3931920"/>
          </a:xfrm>
        </p:spPr>
        <p:txBody>
          <a:bodyPr vert="horz" lIns="45720" tIns="45720" rIns="45720" bIns="45720" rtlCol="0">
            <a:normAutofit/>
          </a:bodyPr>
          <a:lstStyle/>
          <a:p>
            <a:pPr marL="285750" indent="-285750">
              <a:lnSpc>
                <a:spcPct val="90000"/>
              </a:lnSpc>
              <a:buFontTx/>
              <a:buChar char="-"/>
            </a:pPr>
            <a:r>
              <a:rPr lang="en-GB" sz="1800" dirty="0"/>
              <a:t>Modelled writing by an adult</a:t>
            </a:r>
          </a:p>
          <a:p>
            <a:pPr marL="285750" indent="-285750">
              <a:lnSpc>
                <a:spcPct val="90000"/>
              </a:lnSpc>
              <a:buFontTx/>
              <a:buChar char="-"/>
            </a:pPr>
            <a:r>
              <a:rPr lang="en-GB" sz="1800" dirty="0"/>
              <a:t>Shared writing – children participate by contributing ideas and knowledge</a:t>
            </a:r>
          </a:p>
          <a:p>
            <a:pPr marL="285750" indent="-285750">
              <a:lnSpc>
                <a:spcPct val="90000"/>
              </a:lnSpc>
              <a:buFontTx/>
              <a:buChar char="-"/>
            </a:pPr>
            <a:r>
              <a:rPr lang="en-GB" sz="1800" dirty="0"/>
              <a:t>Independent writing – use skills and knowledge</a:t>
            </a:r>
          </a:p>
          <a:p>
            <a:pPr marL="285750" indent="-285750">
              <a:lnSpc>
                <a:spcPct val="90000"/>
              </a:lnSpc>
              <a:buFontTx/>
              <a:buChar char="-"/>
            </a:pPr>
            <a:r>
              <a:rPr lang="en-GB" sz="1800" dirty="0"/>
              <a:t>Need to experience many different types of writing – labels, lists, recipes, cards etc.</a:t>
            </a:r>
          </a:p>
          <a:p>
            <a:pPr marL="285750" indent="-285750">
              <a:lnSpc>
                <a:spcPct val="90000"/>
              </a:lnSpc>
              <a:buFontTx/>
              <a:buChar char="-"/>
            </a:pPr>
            <a:r>
              <a:rPr lang="en-GB" sz="1800" dirty="0"/>
              <a:t>Handwriting developed through the Nelson Handwriting Scheme</a:t>
            </a:r>
          </a:p>
          <a:p>
            <a:pPr marL="285750" indent="-285750">
              <a:lnSpc>
                <a:spcPct val="90000"/>
              </a:lnSpc>
              <a:buFontTx/>
              <a:buChar char="-"/>
            </a:pPr>
            <a:r>
              <a:rPr lang="en-GB" sz="1800" dirty="0"/>
              <a:t>Encourage correct pencil grip </a:t>
            </a:r>
          </a:p>
          <a:p>
            <a:pPr marL="285750" indent="-285750">
              <a:lnSpc>
                <a:spcPct val="90000"/>
              </a:lnSpc>
              <a:buFontTx/>
              <a:buChar char="-"/>
            </a:pPr>
            <a:r>
              <a:rPr lang="en-GB" sz="1800" dirty="0"/>
              <a:t>Basic sentence structure, capital letters, full stops, question marks and exclamation marks</a:t>
            </a:r>
            <a:endParaRPr lang="en-US" sz="1800" kern="1200" dirty="0">
              <a:solidFill>
                <a:schemeClr val="tx1"/>
              </a:solidFill>
              <a:latin typeface="+mn-lt"/>
              <a:ea typeface="+mn-ea"/>
              <a:cs typeface="+mn-cs"/>
            </a:endParaRPr>
          </a:p>
        </p:txBody>
      </p:sp>
      <p:pic>
        <p:nvPicPr>
          <p:cNvPr id="5" name="Picture 4" descr="A group of people sitting at a table&#10;&#10;Description automatically generated">
            <a:extLst>
              <a:ext uri="{FF2B5EF4-FFF2-40B4-BE49-F238E27FC236}">
                <a16:creationId xmlns:a16="http://schemas.microsoft.com/office/drawing/2014/main" id="{875747D9-CF88-43C1-9974-AF0CB6B4006D}"/>
              </a:ext>
            </a:extLst>
          </p:cNvPr>
          <p:cNvPicPr>
            <a:picLocks noChangeAspect="1"/>
          </p:cNvPicPr>
          <p:nvPr/>
        </p:nvPicPr>
        <p:blipFill>
          <a:blip r:embed="rId2"/>
          <a:stretch>
            <a:fillRect/>
          </a:stretch>
        </p:blipFill>
        <p:spPr>
          <a:xfrm>
            <a:off x="6778753" y="1941946"/>
            <a:ext cx="4593436" cy="34290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47212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8" y="459317"/>
            <a:ext cx="6821650" cy="1749552"/>
          </a:xfrm>
        </p:spPr>
        <p:txBody>
          <a:bodyPr vert="horz" lIns="91440" tIns="45720" rIns="91440" bIns="45720" rtlCol="0" anchor="ctr">
            <a:normAutofit/>
          </a:bodyPr>
          <a:lstStyle/>
          <a:p>
            <a:r>
              <a:rPr lang="en-US" sz="4400" kern="1200" cap="all" spc="100" baseline="0" dirty="0">
                <a:solidFill>
                  <a:schemeClr val="tx1">
                    <a:lumMod val="95000"/>
                    <a:lumOff val="5000"/>
                  </a:schemeClr>
                </a:solidFill>
                <a:latin typeface="+mj-lt"/>
                <a:ea typeface="+mj-ea"/>
                <a:cs typeface="+mj-cs"/>
              </a:rPr>
              <a:t>Literacy Curriculum - Reading</a:t>
            </a: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1024128" y="2286000"/>
            <a:ext cx="5455693" cy="3087511"/>
          </a:xfrm>
        </p:spPr>
        <p:txBody>
          <a:bodyPr vert="horz" lIns="45720" tIns="45720" rIns="45720" bIns="45720" rtlCol="0">
            <a:normAutofit fontScale="92500" lnSpcReduction="20000"/>
          </a:bodyPr>
          <a:lstStyle/>
          <a:p>
            <a:pPr marL="285750" indent="-285750">
              <a:lnSpc>
                <a:spcPct val="90000"/>
              </a:lnSpc>
              <a:buFontTx/>
              <a:buChar char="-"/>
            </a:pPr>
            <a:r>
              <a:rPr lang="en-GB" sz="1800" dirty="0"/>
              <a:t>Modelled reading – adult demonstrates, talks out loud and strategies and reads with fluency and expression</a:t>
            </a:r>
          </a:p>
          <a:p>
            <a:pPr marL="285750" indent="-285750">
              <a:lnSpc>
                <a:spcPct val="90000"/>
              </a:lnSpc>
              <a:buFontTx/>
              <a:buChar char="-"/>
            </a:pPr>
            <a:r>
              <a:rPr lang="en-GB" sz="1800" dirty="0"/>
              <a:t>Shared reading – teacher and children read a text together with a specific focus to develop confidence</a:t>
            </a:r>
          </a:p>
          <a:p>
            <a:pPr marL="285750" indent="-285750">
              <a:lnSpc>
                <a:spcPct val="90000"/>
              </a:lnSpc>
              <a:buFontTx/>
              <a:buChar char="-"/>
            </a:pPr>
            <a:r>
              <a:rPr lang="en-GB" sz="1800" dirty="0"/>
              <a:t>Guided reading – talk, read and think their way through an unfamiliar text</a:t>
            </a:r>
          </a:p>
          <a:p>
            <a:pPr marL="285750" indent="-285750">
              <a:lnSpc>
                <a:spcPct val="90000"/>
              </a:lnSpc>
              <a:buFontTx/>
              <a:buChar char="-"/>
            </a:pPr>
            <a:r>
              <a:rPr lang="en-GB" sz="1800" dirty="0"/>
              <a:t>Consolidate all previous learning and read at own pace through the book</a:t>
            </a:r>
          </a:p>
          <a:p>
            <a:pPr marL="285750" indent="-285750">
              <a:lnSpc>
                <a:spcPct val="90000"/>
              </a:lnSpc>
              <a:buFontTx/>
              <a:buChar char="-"/>
            </a:pPr>
            <a:r>
              <a:rPr lang="en-GB" sz="1800" dirty="0"/>
              <a:t>Reading strategies are reinforced through guided sessions</a:t>
            </a:r>
          </a:p>
          <a:p>
            <a:pPr marL="285750" indent="-285750">
              <a:lnSpc>
                <a:spcPct val="90000"/>
              </a:lnSpc>
              <a:buFontTx/>
              <a:buChar char="-"/>
            </a:pPr>
            <a:r>
              <a:rPr lang="en-GB" sz="1800" dirty="0"/>
              <a:t>Reading is reinforced ay home through the Bug Club reading scheme. Children are set books that can be read independently at home. They are set books working at the level below that which they are working on in school.</a:t>
            </a:r>
          </a:p>
          <a:p>
            <a:pPr marL="285750" indent="-285750">
              <a:lnSpc>
                <a:spcPct val="90000"/>
              </a:lnSpc>
              <a:buFontTx/>
              <a:buChar char="-"/>
            </a:pPr>
            <a:endParaRPr lang="en-US" sz="1800" kern="1200" dirty="0">
              <a:solidFill>
                <a:schemeClr val="tx1"/>
              </a:solidFill>
              <a:latin typeface="+mn-lt"/>
              <a:ea typeface="+mn-ea"/>
              <a:cs typeface="+mn-cs"/>
            </a:endParaRPr>
          </a:p>
        </p:txBody>
      </p:sp>
      <p:pic>
        <p:nvPicPr>
          <p:cNvPr id="10" name="Picture 9" descr="A picture containing person, sitting, child, child&#10;&#10;Description automatically generated">
            <a:extLst>
              <a:ext uri="{FF2B5EF4-FFF2-40B4-BE49-F238E27FC236}">
                <a16:creationId xmlns:a16="http://schemas.microsoft.com/office/drawing/2014/main" id="{18576AD2-B147-45F1-A19D-EB0929A70FAF}"/>
              </a:ext>
            </a:extLst>
          </p:cNvPr>
          <p:cNvPicPr>
            <a:picLocks noChangeAspect="1"/>
          </p:cNvPicPr>
          <p:nvPr/>
        </p:nvPicPr>
        <p:blipFill>
          <a:blip r:embed="rId2"/>
          <a:stretch>
            <a:fillRect/>
          </a:stretch>
        </p:blipFill>
        <p:spPr>
          <a:xfrm>
            <a:off x="7928745" y="938912"/>
            <a:ext cx="3325949" cy="443459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69614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8" y="459317"/>
            <a:ext cx="6821650" cy="1749552"/>
          </a:xfrm>
        </p:spPr>
        <p:txBody>
          <a:bodyPr vert="horz" lIns="91440" tIns="45720" rIns="91440" bIns="45720" rtlCol="0" anchor="ctr">
            <a:normAutofit/>
          </a:bodyPr>
          <a:lstStyle/>
          <a:p>
            <a:r>
              <a:rPr lang="en-US" sz="4400" kern="1200" cap="all" spc="100" baseline="0" dirty="0">
                <a:solidFill>
                  <a:schemeClr val="tx1">
                    <a:lumMod val="95000"/>
                    <a:lumOff val="5000"/>
                  </a:schemeClr>
                </a:solidFill>
                <a:latin typeface="+mj-lt"/>
                <a:ea typeface="+mj-ea"/>
                <a:cs typeface="+mj-cs"/>
              </a:rPr>
              <a:t>Literacy Curriculum - Phonics</a:t>
            </a: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1024128" y="1921164"/>
            <a:ext cx="4389120" cy="3931920"/>
          </a:xfrm>
        </p:spPr>
        <p:txBody>
          <a:bodyPr vert="horz" lIns="45720" tIns="45720" rIns="45720" bIns="45720" rtlCol="0">
            <a:normAutofit fontScale="85000" lnSpcReduction="10000"/>
          </a:bodyPr>
          <a:lstStyle/>
          <a:p>
            <a:pPr>
              <a:lnSpc>
                <a:spcPct val="90000"/>
              </a:lnSpc>
            </a:pPr>
            <a:r>
              <a:rPr lang="en-GB" sz="1800" dirty="0"/>
              <a:t>Children will be taught to:</a:t>
            </a:r>
          </a:p>
          <a:p>
            <a:pPr marL="285750" indent="-285750">
              <a:lnSpc>
                <a:spcPct val="90000"/>
              </a:lnSpc>
              <a:buFontTx/>
              <a:buChar char="-"/>
            </a:pPr>
            <a:r>
              <a:rPr lang="en-GB" sz="1800" dirty="0"/>
              <a:t>Remember sounds, rhymes and stories</a:t>
            </a:r>
          </a:p>
          <a:p>
            <a:pPr marL="285750" indent="-285750">
              <a:lnSpc>
                <a:spcPct val="90000"/>
              </a:lnSpc>
              <a:buFontTx/>
              <a:buChar char="-"/>
            </a:pPr>
            <a:r>
              <a:rPr lang="en-GB" sz="1800" dirty="0"/>
              <a:t>Know words that rhyme</a:t>
            </a:r>
          </a:p>
          <a:p>
            <a:pPr marL="285750" indent="-285750">
              <a:lnSpc>
                <a:spcPct val="90000"/>
              </a:lnSpc>
              <a:buFontTx/>
              <a:buChar char="-"/>
            </a:pPr>
            <a:r>
              <a:rPr lang="en-GB" sz="1800" dirty="0"/>
              <a:t>Identify words that begin/end with same /different sound</a:t>
            </a:r>
          </a:p>
          <a:p>
            <a:pPr marL="285750" indent="-285750">
              <a:lnSpc>
                <a:spcPct val="90000"/>
              </a:lnSpc>
              <a:buFontTx/>
              <a:buChar char="-"/>
            </a:pPr>
            <a:r>
              <a:rPr lang="en-GB" sz="1800" dirty="0"/>
              <a:t>Identify words with the same/different middle vowel (difficult)</a:t>
            </a:r>
          </a:p>
          <a:p>
            <a:pPr marL="285750" indent="-285750">
              <a:lnSpc>
                <a:spcPct val="90000"/>
              </a:lnSpc>
              <a:buFontTx/>
              <a:buChar char="-"/>
            </a:pPr>
            <a:r>
              <a:rPr lang="en-GB" sz="1800" dirty="0"/>
              <a:t>Identify different letter shapes</a:t>
            </a:r>
          </a:p>
          <a:p>
            <a:pPr marL="285750" indent="-285750">
              <a:lnSpc>
                <a:spcPct val="90000"/>
              </a:lnSpc>
              <a:buFontTx/>
              <a:buChar char="-"/>
            </a:pPr>
            <a:r>
              <a:rPr lang="en-GB" sz="1800" dirty="0"/>
              <a:t>Complete 42 sounds – improve skills of segmenting (break up) and blending (make sounds into words)</a:t>
            </a:r>
          </a:p>
          <a:p>
            <a:pPr marL="285750" indent="-285750">
              <a:lnSpc>
                <a:spcPct val="90000"/>
              </a:lnSpc>
              <a:buFontTx/>
              <a:buChar char="-"/>
            </a:pPr>
            <a:r>
              <a:rPr lang="en-GB" sz="1800" dirty="0"/>
              <a:t>10 minutes phonic blast everyday – constant practice develops skills and confidence</a:t>
            </a:r>
          </a:p>
          <a:p>
            <a:pPr marL="285750" indent="-285750">
              <a:lnSpc>
                <a:spcPct val="90000"/>
              </a:lnSpc>
              <a:buFontTx/>
              <a:buChar char="-"/>
            </a:pPr>
            <a:r>
              <a:rPr lang="en-GB" sz="1800" dirty="0"/>
              <a:t>The beginning of this year has been spent revising sounds for P3 and introducing sounds and letters with P2 that we didn’t have the opportunity to cover in class last year. </a:t>
            </a:r>
          </a:p>
          <a:p>
            <a:pPr marL="285750" indent="-285750">
              <a:lnSpc>
                <a:spcPct val="90000"/>
              </a:lnSpc>
              <a:buFontTx/>
              <a:buChar char="-"/>
            </a:pPr>
            <a:endParaRPr lang="en-GB" sz="1800" dirty="0"/>
          </a:p>
          <a:p>
            <a:pPr marL="285750" indent="-285750">
              <a:lnSpc>
                <a:spcPct val="90000"/>
              </a:lnSpc>
              <a:buFontTx/>
              <a:buChar char="-"/>
            </a:pPr>
            <a:endParaRPr lang="en-US" sz="1800" kern="1200" dirty="0">
              <a:solidFill>
                <a:schemeClr val="tx1"/>
              </a:solidFill>
              <a:latin typeface="+mn-lt"/>
              <a:ea typeface="+mn-ea"/>
              <a:cs typeface="+mn-cs"/>
            </a:endParaRPr>
          </a:p>
        </p:txBody>
      </p:sp>
      <p:pic>
        <p:nvPicPr>
          <p:cNvPr id="6" name="Picture 5" descr="A group of people sitting at a desk&#10;&#10;Description automatically generated">
            <a:extLst>
              <a:ext uri="{FF2B5EF4-FFF2-40B4-BE49-F238E27FC236}">
                <a16:creationId xmlns:a16="http://schemas.microsoft.com/office/drawing/2014/main" id="{CAED52A1-C04C-42D0-861F-DC74663E5693}"/>
              </a:ext>
            </a:extLst>
          </p:cNvPr>
          <p:cNvPicPr>
            <a:picLocks noChangeAspect="1"/>
          </p:cNvPicPr>
          <p:nvPr/>
        </p:nvPicPr>
        <p:blipFill>
          <a:blip r:embed="rId2"/>
          <a:stretch>
            <a:fillRect/>
          </a:stretch>
        </p:blipFill>
        <p:spPr>
          <a:xfrm>
            <a:off x="6570133" y="1921164"/>
            <a:ext cx="4476557" cy="3357418"/>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73470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0549-1D22-47ED-8BCF-B5BF55B26F39}"/>
              </a:ext>
            </a:extLst>
          </p:cNvPr>
          <p:cNvSpPr>
            <a:spLocks noGrp="1"/>
          </p:cNvSpPr>
          <p:nvPr>
            <p:ph type="title"/>
          </p:nvPr>
        </p:nvSpPr>
        <p:spPr>
          <a:xfrm>
            <a:off x="1024128" y="459317"/>
            <a:ext cx="6821650" cy="1749552"/>
          </a:xfrm>
        </p:spPr>
        <p:txBody>
          <a:bodyPr vert="horz" lIns="91440" tIns="45720" rIns="91440" bIns="45720" rtlCol="0" anchor="ctr">
            <a:normAutofit/>
          </a:bodyPr>
          <a:lstStyle/>
          <a:p>
            <a:r>
              <a:rPr lang="en-US" sz="4400" kern="1200" cap="all" spc="100" baseline="0" dirty="0">
                <a:solidFill>
                  <a:schemeClr val="tx1">
                    <a:lumMod val="95000"/>
                    <a:lumOff val="5000"/>
                  </a:schemeClr>
                </a:solidFill>
                <a:latin typeface="+mj-lt"/>
                <a:ea typeface="+mj-ea"/>
                <a:cs typeface="+mj-cs"/>
              </a:rPr>
              <a:t>Literacy Curriculum – </a:t>
            </a:r>
            <a:br>
              <a:rPr lang="en-US" sz="4400" kern="1200" cap="all" spc="100" baseline="0" dirty="0">
                <a:solidFill>
                  <a:schemeClr val="tx1">
                    <a:lumMod val="95000"/>
                    <a:lumOff val="5000"/>
                  </a:schemeClr>
                </a:solidFill>
                <a:latin typeface="+mj-lt"/>
                <a:ea typeface="+mj-ea"/>
                <a:cs typeface="+mj-cs"/>
              </a:rPr>
            </a:br>
            <a:r>
              <a:rPr lang="en-US" sz="4400" dirty="0"/>
              <a:t>What you can do to help</a:t>
            </a:r>
            <a:endParaRPr lang="en-US" sz="4400" kern="1200" cap="all" spc="100" baseline="0" dirty="0">
              <a:solidFill>
                <a:schemeClr val="tx1">
                  <a:lumMod val="95000"/>
                  <a:lumOff val="5000"/>
                </a:schemeClr>
              </a:solidFill>
              <a:latin typeface="+mj-lt"/>
              <a:ea typeface="+mj-ea"/>
              <a:cs typeface="+mj-cs"/>
            </a:endParaRPr>
          </a:p>
        </p:txBody>
      </p:sp>
      <p:sp>
        <p:nvSpPr>
          <p:cNvPr id="4" name="Text Placeholder 3">
            <a:extLst>
              <a:ext uri="{FF2B5EF4-FFF2-40B4-BE49-F238E27FC236}">
                <a16:creationId xmlns:a16="http://schemas.microsoft.com/office/drawing/2014/main" id="{62600473-7F55-4BF6-8818-903192F36AB4}"/>
              </a:ext>
            </a:extLst>
          </p:cNvPr>
          <p:cNvSpPr>
            <a:spLocks noGrp="1"/>
          </p:cNvSpPr>
          <p:nvPr>
            <p:ph type="body" sz="half" idx="2"/>
          </p:nvPr>
        </p:nvSpPr>
        <p:spPr>
          <a:xfrm>
            <a:off x="536895" y="2101842"/>
            <a:ext cx="6144159" cy="4296841"/>
          </a:xfrm>
        </p:spPr>
        <p:txBody>
          <a:bodyPr vert="horz" lIns="45720" tIns="45720" rIns="45720" bIns="45720" rtlCol="0">
            <a:normAutofit fontScale="62500" lnSpcReduction="20000"/>
          </a:bodyPr>
          <a:lstStyle/>
          <a:p>
            <a:pPr>
              <a:lnSpc>
                <a:spcPct val="90000"/>
              </a:lnSpc>
            </a:pPr>
            <a:r>
              <a:rPr lang="en-GB" sz="1800" dirty="0"/>
              <a:t>Talking and Listening</a:t>
            </a:r>
          </a:p>
          <a:p>
            <a:pPr marL="285750" indent="-285750">
              <a:lnSpc>
                <a:spcPct val="90000"/>
              </a:lnSpc>
              <a:buFontTx/>
              <a:buChar char="-"/>
            </a:pPr>
            <a:r>
              <a:rPr lang="en-GB" sz="1800" dirty="0"/>
              <a:t>Practise demonstrating listening skills with your child maintaining eye contact and getting them to focus their attention</a:t>
            </a:r>
          </a:p>
          <a:p>
            <a:pPr marL="285750" indent="-285750">
              <a:lnSpc>
                <a:spcPct val="90000"/>
              </a:lnSpc>
              <a:buFontTx/>
              <a:buChar char="-"/>
            </a:pPr>
            <a:r>
              <a:rPr lang="en-GB" sz="1800" dirty="0"/>
              <a:t>Engage in discussions, conversations, retelling stories</a:t>
            </a:r>
          </a:p>
          <a:p>
            <a:pPr>
              <a:lnSpc>
                <a:spcPct val="90000"/>
              </a:lnSpc>
            </a:pPr>
            <a:r>
              <a:rPr lang="en-GB" sz="1800" dirty="0"/>
              <a:t>Reading</a:t>
            </a:r>
          </a:p>
          <a:p>
            <a:pPr marL="285750" indent="-285750">
              <a:lnSpc>
                <a:spcPct val="90000"/>
              </a:lnSpc>
              <a:buFontTx/>
              <a:buChar char="-"/>
            </a:pPr>
            <a:r>
              <a:rPr lang="en-GB" sz="1800" dirty="0"/>
              <a:t>Read (model) a variety of texts – fiction/non-fiction, poetry. Read instructions in cookbooks, labels on packs and signs, put subtitles on a movie!</a:t>
            </a:r>
          </a:p>
          <a:p>
            <a:pPr marL="285750" indent="-285750">
              <a:lnSpc>
                <a:spcPct val="90000"/>
              </a:lnSpc>
              <a:buFontTx/>
              <a:buChar char="-"/>
            </a:pPr>
            <a:r>
              <a:rPr lang="en-GB" sz="1800" dirty="0"/>
              <a:t>Talk about books – predict story/content/endings</a:t>
            </a:r>
          </a:p>
          <a:p>
            <a:pPr marL="285750" indent="-285750">
              <a:lnSpc>
                <a:spcPct val="90000"/>
              </a:lnSpc>
              <a:buFontTx/>
              <a:buChar char="-"/>
            </a:pPr>
            <a:r>
              <a:rPr lang="en-GB" sz="1800" dirty="0"/>
              <a:t>Visit the library</a:t>
            </a:r>
          </a:p>
          <a:p>
            <a:pPr marL="285750" indent="-285750">
              <a:lnSpc>
                <a:spcPct val="90000"/>
              </a:lnSpc>
              <a:buFontTx/>
              <a:buChar char="-"/>
            </a:pPr>
            <a:r>
              <a:rPr lang="en-GB" sz="1800" dirty="0"/>
              <a:t>Make sure to read material assigned to your child on </a:t>
            </a:r>
            <a:r>
              <a:rPr lang="en-GB" sz="1800" dirty="0" err="1"/>
              <a:t>BugClub</a:t>
            </a:r>
            <a:endParaRPr lang="en-GB" sz="1800" dirty="0"/>
          </a:p>
          <a:p>
            <a:pPr>
              <a:lnSpc>
                <a:spcPct val="90000"/>
              </a:lnSpc>
            </a:pPr>
            <a:r>
              <a:rPr lang="en-GB" sz="1800" dirty="0"/>
              <a:t>Writing</a:t>
            </a:r>
          </a:p>
          <a:p>
            <a:pPr marL="285750" indent="-285750">
              <a:lnSpc>
                <a:spcPct val="90000"/>
              </a:lnSpc>
              <a:buFontTx/>
              <a:buChar char="-"/>
            </a:pPr>
            <a:r>
              <a:rPr lang="en-GB" sz="1800" dirty="0"/>
              <a:t>Large arm movements – games, painting etc.</a:t>
            </a:r>
          </a:p>
          <a:p>
            <a:pPr marL="285750" indent="-285750">
              <a:lnSpc>
                <a:spcPct val="90000"/>
              </a:lnSpc>
              <a:buFontTx/>
              <a:buChar char="-"/>
            </a:pPr>
            <a:r>
              <a:rPr lang="en-GB" sz="1800" dirty="0"/>
              <a:t>Fine motor skills- cutting, using dough, drawing etc.</a:t>
            </a:r>
          </a:p>
          <a:p>
            <a:pPr marL="285750" indent="-285750">
              <a:lnSpc>
                <a:spcPct val="90000"/>
              </a:lnSpc>
              <a:buFontTx/>
              <a:buChar char="-"/>
            </a:pPr>
            <a:r>
              <a:rPr lang="en-GB" sz="1800" dirty="0"/>
              <a:t>Write for fun – highlight differences between letters, words and sentences – make cards, posters, books etc.</a:t>
            </a:r>
          </a:p>
          <a:p>
            <a:pPr>
              <a:lnSpc>
                <a:spcPct val="90000"/>
              </a:lnSpc>
            </a:pPr>
            <a:r>
              <a:rPr lang="en-GB" sz="1800" dirty="0"/>
              <a:t>Phonics</a:t>
            </a:r>
          </a:p>
          <a:p>
            <a:pPr marL="285750" indent="-285750">
              <a:lnSpc>
                <a:spcPct val="90000"/>
              </a:lnSpc>
              <a:buFontTx/>
              <a:buChar char="-"/>
            </a:pPr>
            <a:r>
              <a:rPr lang="en-GB" sz="1800" dirty="0"/>
              <a:t>Encourage your child to sound out words for you and name letters</a:t>
            </a:r>
          </a:p>
          <a:p>
            <a:pPr marL="285750" indent="-285750">
              <a:lnSpc>
                <a:spcPct val="90000"/>
              </a:lnSpc>
              <a:buFontTx/>
              <a:buChar char="-"/>
            </a:pPr>
            <a:r>
              <a:rPr lang="en-GB" sz="1800" dirty="0"/>
              <a:t>Practice simple word building and blending </a:t>
            </a:r>
          </a:p>
          <a:p>
            <a:pPr marL="285750" indent="-285750">
              <a:lnSpc>
                <a:spcPct val="90000"/>
              </a:lnSpc>
              <a:buFontTx/>
              <a:buChar char="-"/>
            </a:pPr>
            <a:r>
              <a:rPr lang="en-GB" sz="1800" dirty="0"/>
              <a:t>Use rhyming to help children spell</a:t>
            </a:r>
          </a:p>
          <a:p>
            <a:pPr marL="285750" indent="-285750">
              <a:lnSpc>
                <a:spcPct val="90000"/>
              </a:lnSpc>
              <a:buFontTx/>
              <a:buChar char="-"/>
            </a:pPr>
            <a:r>
              <a:rPr lang="en-GB" sz="1800" dirty="0"/>
              <a:t>Practise spellings sent home each night</a:t>
            </a:r>
          </a:p>
          <a:p>
            <a:pPr marL="285750" indent="-285750">
              <a:lnSpc>
                <a:spcPct val="90000"/>
              </a:lnSpc>
              <a:buFontTx/>
              <a:buChar char="-"/>
            </a:pPr>
            <a:endParaRPr lang="en-US" sz="1800" kern="1200" dirty="0">
              <a:solidFill>
                <a:schemeClr val="tx1"/>
              </a:solidFill>
              <a:latin typeface="+mn-lt"/>
              <a:ea typeface="+mn-ea"/>
              <a:cs typeface="+mn-cs"/>
            </a:endParaRPr>
          </a:p>
        </p:txBody>
      </p:sp>
      <p:pic>
        <p:nvPicPr>
          <p:cNvPr id="6" name="Picture 5" descr="A group of people sitting at a table in a restaurant&#10;&#10;Description automatically generated">
            <a:extLst>
              <a:ext uri="{FF2B5EF4-FFF2-40B4-BE49-F238E27FC236}">
                <a16:creationId xmlns:a16="http://schemas.microsoft.com/office/drawing/2014/main" id="{890D2915-0843-4026-864C-1AB2412005CD}"/>
              </a:ext>
            </a:extLst>
          </p:cNvPr>
          <p:cNvPicPr>
            <a:picLocks noChangeAspect="1"/>
          </p:cNvPicPr>
          <p:nvPr/>
        </p:nvPicPr>
        <p:blipFill>
          <a:blip r:embed="rId2"/>
          <a:stretch>
            <a:fillRect/>
          </a:stretch>
        </p:blipFill>
        <p:spPr>
          <a:xfrm>
            <a:off x="6932724" y="1586345"/>
            <a:ext cx="4913745" cy="368530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54287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101</TotalTime>
  <Words>1267</Words>
  <Application>Microsoft Office PowerPoint</Application>
  <PresentationFormat>Widescreen</PresentationFormat>
  <Paragraphs>130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Comic Sans MS</vt:lpstr>
      <vt:lpstr>Tw Cen MT</vt:lpstr>
      <vt:lpstr>Tw Cen MT Condensed</vt:lpstr>
      <vt:lpstr>Wingdings 3</vt:lpstr>
      <vt:lpstr>Integral</vt:lpstr>
      <vt:lpstr>Primary 2/3 Mrs Hamill</vt:lpstr>
      <vt:lpstr>Teaching in a Composite Class</vt:lpstr>
      <vt:lpstr>Timetable</vt:lpstr>
      <vt:lpstr>Activity-Based Learning &amp; Structured Play</vt:lpstr>
      <vt:lpstr>Literacy Curriculum</vt:lpstr>
      <vt:lpstr>Literacy Curriculum - Writing</vt:lpstr>
      <vt:lpstr>Literacy Curriculum - Reading</vt:lpstr>
      <vt:lpstr>Literacy Curriculum - Phonics</vt:lpstr>
      <vt:lpstr>Literacy Curriculum –  What you can do to help</vt:lpstr>
      <vt:lpstr>Numeracy and Mathematics Curriculum</vt:lpstr>
      <vt:lpstr>Numeracy Curriculum</vt:lpstr>
      <vt:lpstr>World Around Us</vt:lpstr>
      <vt:lpstr>Homework</vt:lpstr>
      <vt:lpstr>Other Areas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2/3 Mrs Hamill &amp; Mrs O’Reilly</dc:title>
  <dc:creator>CONNOR HAMILL</dc:creator>
  <cp:lastModifiedBy>CONNOR HAMILL</cp:lastModifiedBy>
  <cp:revision>13</cp:revision>
  <dcterms:created xsi:type="dcterms:W3CDTF">2019-10-20T20:05:57Z</dcterms:created>
  <dcterms:modified xsi:type="dcterms:W3CDTF">2020-10-16T11:30:13Z</dcterms:modified>
</cp:coreProperties>
</file>