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16/10/2020</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16/10/2020</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latin typeface="SassoonPrimaryInfant" pitchFamily="2" charset="0"/>
              </a:rPr>
              <a:t>Primary 4 </a:t>
            </a: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latin typeface="SassoonPrimaryInfant" pitchFamily="2" charset="0"/>
              </a:rPr>
              <a:t>Welcome to St. Patrick’s Primary  Curriculum Talk</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Mental Maths</a:t>
            </a:r>
          </a:p>
          <a:p>
            <a:pPr algn="ctr" eaLnBrk="1" hangingPunct="1">
              <a:spcBef>
                <a:spcPct val="0"/>
              </a:spcBef>
              <a:buFontTx/>
              <a:buNone/>
            </a:pPr>
            <a:r>
              <a:rPr lang="en-GB" altLang="en-US" sz="2000" dirty="0">
                <a:latin typeface="SassoonPrimaryInfant" pitchFamily="2"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SassoonPrimaryInfant" pitchFamily="2"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427788" y="5046607"/>
            <a:ext cx="2150312" cy="1323439"/>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SassoonPrimaryInfant" pitchFamily="2" charset="0"/>
                <a:cs typeface="Calibri" panose="020F0502020204030204" pitchFamily="34" charset="0"/>
              </a:rPr>
              <a:t>Data Handling</a:t>
            </a:r>
          </a:p>
          <a:p>
            <a:pPr algn="ctr" eaLnBrk="1" hangingPunct="1">
              <a:spcBef>
                <a:spcPct val="0"/>
              </a:spcBef>
              <a:buFontTx/>
              <a:buNone/>
            </a:pPr>
            <a:r>
              <a:rPr lang="en-GB" altLang="en-US" sz="2000" dirty="0">
                <a:latin typeface="SassoonPrimaryInfant" pitchFamily="2" charset="0"/>
                <a:cs typeface="Calibri" panose="020F0502020204030204" pitchFamily="34" charset="0"/>
              </a:rPr>
              <a:t>Collect and present data in a variety of ways.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186222" y="1749892"/>
            <a:ext cx="4469077" cy="224676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dirty="0">
                <a:latin typeface="SassoonPrimaryInfant" pitchFamily="2" charset="0"/>
                <a:cs typeface="Calibri" panose="020F0502020204030204" pitchFamily="34" charset="0"/>
              </a:rPr>
              <a:t>Number</a:t>
            </a:r>
            <a:r>
              <a:rPr lang="en-GB" altLang="en-US" sz="2000" dirty="0">
                <a:latin typeface="SassoonPrimaryInfant" pitchFamily="2" charset="0"/>
                <a:cs typeface="Calibri" panose="020F0502020204030204" pitchFamily="34" charset="0"/>
              </a:rPr>
              <a:t> </a:t>
            </a:r>
          </a:p>
          <a:p>
            <a:pPr algn="ctr" eaLnBrk="1" hangingPunct="1">
              <a:spcBef>
                <a:spcPct val="0"/>
              </a:spcBef>
              <a:buFontTx/>
              <a:buNone/>
            </a:pPr>
            <a:r>
              <a:rPr lang="en-GB" altLang="en-US" sz="2000" dirty="0">
                <a:latin typeface="SassoonPrimaryInfant" pitchFamily="2" charset="0"/>
                <a:cs typeface="Calibri" panose="020F0502020204030204" pitchFamily="34" charset="0"/>
              </a:rPr>
              <a:t>Working with numbers to 999. To include place value and number recognition. Also addition, subtraction, multiplication, division, word problems, mental arithmetic, money (up to £10), fractions and recognition of different currencies.</a:t>
            </a: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35553" y="1789360"/>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SassoonPrimaryInfant" pitchFamily="2" charset="0"/>
                <a:cs typeface="Calibri" panose="020F0502020204030204" pitchFamily="34" charset="0"/>
              </a:rPr>
              <a:t>Measures</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047438" y="4723422"/>
            <a:ext cx="2901923" cy="1631216"/>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dirty="0">
                <a:latin typeface="SassoonPrimaryInfant" pitchFamily="2" charset="0"/>
                <a:cs typeface="Calibri" panose="020F0502020204030204" pitchFamily="34" charset="0"/>
              </a:rPr>
              <a:t>Learning key facts e.g. 2,3,4,5,10 times tables and number bonds. Days of the week and months of the year.</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3245085" y="3997276"/>
            <a:ext cx="2492116" cy="2708434"/>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SassoonPrimaryInfant" pitchFamily="2" charset="0"/>
                <a:cs typeface="Calibri" panose="020F0502020204030204" pitchFamily="34" charset="0"/>
              </a:rPr>
              <a:t>Shape and Space</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Properties of 2D and 3D shapes,  symmetry, position, movement and direction and using programmable devices.</a:t>
            </a: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latin typeface="SassoonPrimaryInfant" pitchFamily="2" charset="0"/>
              </a:rPr>
              <a:t>      Numeracy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486900" y="4238132"/>
            <a:ext cx="2011936" cy="2131914"/>
          </a:xfrm>
          <a:prstGeom prst="rect">
            <a:avLst/>
          </a:prstGeom>
        </p:spPr>
      </p:pic>
    </p:spTree>
    <p:extLst>
      <p:ext uri="{BB962C8B-B14F-4D97-AF65-F5344CB8AC3E}">
        <p14:creationId xmlns:p14="http://schemas.microsoft.com/office/powerpoint/2010/main" val="308034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096344" cy="323165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latin typeface="SassoonPrimaryInfant" pitchFamily="2" charset="0"/>
              </a:rPr>
              <a:t>ICT</a:t>
            </a:r>
          </a:p>
          <a:p>
            <a:pPr>
              <a:spcBef>
                <a:spcPts val="1200"/>
              </a:spcBef>
              <a:buFont typeface="Arial" pitchFamily="34" charset="0"/>
              <a:buChar char="•"/>
            </a:pPr>
            <a:r>
              <a:rPr lang="en-GB" sz="1400" dirty="0">
                <a:latin typeface="SassoonPrimaryInfant" pitchFamily="2" charset="0"/>
              </a:rPr>
              <a:t>print and save their work</a:t>
            </a:r>
          </a:p>
          <a:p>
            <a:pPr>
              <a:spcBef>
                <a:spcPts val="1200"/>
              </a:spcBef>
              <a:buFont typeface="Arial" pitchFamily="34" charset="0"/>
              <a:buChar char="•"/>
            </a:pPr>
            <a:r>
              <a:rPr lang="en-GB" sz="1400" dirty="0">
                <a:latin typeface="SassoonPrimaryInfant" pitchFamily="2" charset="0"/>
              </a:rPr>
              <a:t>working with text, images and sound.</a:t>
            </a:r>
          </a:p>
          <a:p>
            <a:pPr>
              <a:spcBef>
                <a:spcPts val="1200"/>
              </a:spcBef>
              <a:buFont typeface="Arial" pitchFamily="34" charset="0"/>
              <a:buChar char="•"/>
            </a:pPr>
            <a:r>
              <a:rPr lang="en-GB" sz="1400" dirty="0">
                <a:latin typeface="SassoonPrimaryInfant" pitchFamily="2" charset="0"/>
              </a:rPr>
              <a:t>coding</a:t>
            </a:r>
          </a:p>
          <a:p>
            <a:pPr>
              <a:spcBef>
                <a:spcPts val="1200"/>
              </a:spcBef>
              <a:buFont typeface="Arial" pitchFamily="34" charset="0"/>
              <a:buChar char="•"/>
            </a:pPr>
            <a:r>
              <a:rPr lang="en-GB" sz="1400" dirty="0">
                <a:latin typeface="SassoonPrimaryInfant" pitchFamily="2" charset="0"/>
              </a:rPr>
              <a:t>Showcasing and talking about their work.</a:t>
            </a:r>
          </a:p>
          <a:p>
            <a:pPr>
              <a:spcBef>
                <a:spcPts val="1200"/>
              </a:spcBef>
              <a:buFont typeface="Arial" pitchFamily="34" charset="0"/>
              <a:buChar char="•"/>
            </a:pPr>
            <a:r>
              <a:rPr lang="en-GB" sz="1400" dirty="0">
                <a:latin typeface="SassoonPrimaryInfant" pitchFamily="2" charset="0"/>
              </a:rPr>
              <a:t>Weekly use of the computer suite and iPads to develop skills.</a:t>
            </a:r>
          </a:p>
          <a:p>
            <a:pPr>
              <a:spcBef>
                <a:spcPts val="1200"/>
              </a:spcBef>
              <a:buFont typeface="Arial" pitchFamily="34" charset="0"/>
              <a:buChar char="•"/>
            </a:pPr>
            <a:r>
              <a:rPr lang="en-GB" sz="1400" dirty="0">
                <a:latin typeface="SassoonPrimaryInfant" pitchFamily="2" charset="0"/>
              </a:rPr>
              <a:t>Using the internet and talking about internet safety.</a:t>
            </a:r>
          </a:p>
        </p:txBody>
      </p:sp>
      <p:sp>
        <p:nvSpPr>
          <p:cNvPr id="5" name="TextBox 4">
            <a:extLst>
              <a:ext uri="{FF2B5EF4-FFF2-40B4-BE49-F238E27FC236}">
                <a16:creationId xmlns:a16="http://schemas.microsoft.com/office/drawing/2014/main" id="{88215B2F-B7AD-4109-A011-08759550B19B}"/>
              </a:ext>
            </a:extLst>
          </p:cNvPr>
          <p:cNvSpPr txBox="1"/>
          <p:nvPr/>
        </p:nvSpPr>
        <p:spPr>
          <a:xfrm>
            <a:off x="3824919" y="2149382"/>
            <a:ext cx="3724495" cy="178510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latin typeface="SassoonPrimaryInfant" pitchFamily="2" charset="0"/>
              </a:rPr>
              <a:t>World Around Us</a:t>
            </a:r>
          </a:p>
          <a:p>
            <a:pPr>
              <a:spcBef>
                <a:spcPts val="1200"/>
              </a:spcBef>
            </a:pPr>
            <a:r>
              <a:rPr lang="en-GB" sz="1400" dirty="0">
                <a:latin typeface="SassoonPrimaryInfant" pitchFamily="2" charset="0"/>
              </a:rPr>
              <a:t>TOPICS – Activity Based Learning</a:t>
            </a:r>
          </a:p>
          <a:p>
            <a:pPr>
              <a:spcBef>
                <a:spcPts val="1200"/>
              </a:spcBef>
              <a:buFont typeface="Arial" pitchFamily="34" charset="0"/>
              <a:buChar char="•"/>
            </a:pPr>
            <a:r>
              <a:rPr lang="en-GB" sz="1400" dirty="0" smtClean="0">
                <a:latin typeface="SassoonPrimaryInfant" pitchFamily="2" charset="0"/>
              </a:rPr>
              <a:t>Egyptians </a:t>
            </a:r>
            <a:endParaRPr lang="en-GB" sz="1400" dirty="0">
              <a:latin typeface="SassoonPrimaryInfant" pitchFamily="2" charset="0"/>
            </a:endParaRPr>
          </a:p>
          <a:p>
            <a:pPr>
              <a:spcBef>
                <a:spcPts val="1200"/>
              </a:spcBef>
              <a:buFont typeface="Arial" pitchFamily="34" charset="0"/>
              <a:buChar char="•"/>
            </a:pPr>
            <a:r>
              <a:rPr lang="en-GB" sz="1400" dirty="0" smtClean="0">
                <a:latin typeface="SassoonPrimaryInfant" pitchFamily="2" charset="0"/>
              </a:rPr>
              <a:t>Space </a:t>
            </a:r>
            <a:endParaRPr lang="en-GB" sz="1400" dirty="0">
              <a:latin typeface="SassoonPrimaryInfant" pitchFamily="2" charset="0"/>
            </a:endParaRPr>
          </a:p>
          <a:p>
            <a:pPr>
              <a:spcBef>
                <a:spcPts val="1200"/>
              </a:spcBef>
              <a:buFont typeface="Arial" pitchFamily="34" charset="0"/>
              <a:buChar char="•"/>
            </a:pPr>
            <a:r>
              <a:rPr lang="en-GB" sz="1400" dirty="0" smtClean="0">
                <a:latin typeface="SassoonPrimaryInfant" pitchFamily="2" charset="0"/>
              </a:rPr>
              <a:t>U.S.A. Road trip </a:t>
            </a:r>
            <a:endParaRPr lang="en-GB" sz="1400" dirty="0">
              <a:latin typeface="SassoonPrimaryInfant" pitchFamily="2" charset="0"/>
            </a:endParaRPr>
          </a:p>
        </p:txBody>
      </p:sp>
      <p:sp>
        <p:nvSpPr>
          <p:cNvPr id="6" name="TextBox 5">
            <a:extLst>
              <a:ext uri="{FF2B5EF4-FFF2-40B4-BE49-F238E27FC236}">
                <a16:creationId xmlns:a16="http://schemas.microsoft.com/office/drawing/2014/main" id="{1151F8B0-BC38-4B96-B7E9-94A4E1D4B7D7}"/>
              </a:ext>
            </a:extLst>
          </p:cNvPr>
          <p:cNvSpPr txBox="1"/>
          <p:nvPr/>
        </p:nvSpPr>
        <p:spPr>
          <a:xfrm>
            <a:off x="6912706" y="5093811"/>
            <a:ext cx="2876594" cy="1631216"/>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rPr>
              <a:t>  </a:t>
            </a:r>
            <a:r>
              <a:rPr lang="en-GB" sz="1400" dirty="0">
                <a:solidFill>
                  <a:schemeClr val="bg2">
                    <a:lumMod val="50000"/>
                  </a:schemeClr>
                </a:solidFill>
                <a:latin typeface="SassoonPrimaryInfant" pitchFamily="2" charset="0"/>
              </a:rPr>
              <a:t>ARTS</a:t>
            </a:r>
          </a:p>
          <a:p>
            <a:pPr marL="179388" indent="-179388">
              <a:spcBef>
                <a:spcPts val="1200"/>
              </a:spcBef>
              <a:buFont typeface="Arial" pitchFamily="34" charset="0"/>
              <a:buChar char="•"/>
            </a:pPr>
            <a:r>
              <a:rPr lang="en-GB" sz="1400" dirty="0">
                <a:latin typeface="SassoonPrimaryInfant" pitchFamily="2" charset="0"/>
              </a:rPr>
              <a:t>developed through the topic of world around us.</a:t>
            </a:r>
          </a:p>
          <a:p>
            <a:pPr marL="179388" indent="-179388">
              <a:spcBef>
                <a:spcPts val="1200"/>
              </a:spcBef>
              <a:buFont typeface="Arial" pitchFamily="34" charset="0"/>
              <a:buChar char="•"/>
            </a:pPr>
            <a:r>
              <a:rPr lang="en-GB" sz="1400" dirty="0">
                <a:latin typeface="SassoonPrimaryInfant" pitchFamily="2" charset="0"/>
              </a:rPr>
              <a:t>Develop use of colour </a:t>
            </a:r>
          </a:p>
          <a:p>
            <a:pPr marL="179388" indent="-179388">
              <a:spcBef>
                <a:spcPts val="1200"/>
              </a:spcBef>
              <a:buFont typeface="Arial" pitchFamily="34" charset="0"/>
              <a:buChar char="•"/>
            </a:pPr>
            <a:r>
              <a:rPr lang="en-GB" sz="1400" dirty="0">
                <a:latin typeface="SassoonPrimaryInfant" pitchFamily="2" charset="0"/>
              </a:rPr>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346160" y="2826490"/>
            <a:ext cx="2664296" cy="206210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latin typeface="SassoonPrimaryInfant" pitchFamily="2" charset="0"/>
              </a:rPr>
              <a:t>PE</a:t>
            </a:r>
          </a:p>
          <a:p>
            <a:pPr marL="179388" indent="-179388">
              <a:spcBef>
                <a:spcPts val="1200"/>
              </a:spcBef>
              <a:buFont typeface="Arial" pitchFamily="34" charset="0"/>
              <a:buChar char="•"/>
            </a:pPr>
            <a:r>
              <a:rPr lang="en-GB" sz="1400" i="1" dirty="0" smtClean="0">
                <a:latin typeface="SassoonPrimaryInfant" pitchFamily="2" charset="0"/>
              </a:rPr>
              <a:t>Monday and Thursday </a:t>
            </a:r>
            <a:endParaRPr lang="en-GB" sz="1400" i="1" dirty="0">
              <a:latin typeface="SassoonPrimaryInfant" pitchFamily="2" charset="0"/>
            </a:endParaRPr>
          </a:p>
          <a:p>
            <a:pPr marL="179388" indent="-179388">
              <a:spcBef>
                <a:spcPts val="1200"/>
              </a:spcBef>
              <a:buFont typeface="Arial" pitchFamily="34" charset="0"/>
              <a:buChar char="•"/>
            </a:pPr>
            <a:r>
              <a:rPr lang="en-GB" sz="1400" dirty="0">
                <a:latin typeface="SassoonPrimaryInfant" pitchFamily="2" charset="0"/>
              </a:rPr>
              <a:t>Focus on developing fundamental skills – </a:t>
            </a:r>
          </a:p>
          <a:p>
            <a:pPr marL="179388" indent="-179388">
              <a:spcBef>
                <a:spcPts val="1200"/>
              </a:spcBef>
              <a:buFont typeface="Arial" pitchFamily="34" charset="0"/>
              <a:buChar char="•"/>
            </a:pPr>
            <a:r>
              <a:rPr lang="en-GB" sz="1400" dirty="0">
                <a:latin typeface="SassoonPrimaryInfant" pitchFamily="2" charset="0"/>
              </a:rPr>
              <a:t>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74" y="295625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574787" y="2576619"/>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8073" y="5299029"/>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9679" y="4113882"/>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latin typeface="SassoonPrimaryInfant" pitchFamily="2" charset="0"/>
              </a:rPr>
              <a:t>RELIGION – Grow in Love </a:t>
            </a:r>
          </a:p>
          <a:p>
            <a:pPr marL="179388" indent="-179388">
              <a:spcBef>
                <a:spcPts val="1200"/>
              </a:spcBef>
              <a:buFont typeface="Arial" pitchFamily="34" charset="0"/>
              <a:buChar char="•"/>
            </a:pPr>
            <a:r>
              <a:rPr lang="en-GB" sz="2000" dirty="0">
                <a:latin typeface="SassoonPrimaryInfant" pitchFamily="2" charset="0"/>
              </a:rPr>
              <a:t>Preparation for First Communion.</a:t>
            </a:r>
          </a:p>
          <a:p>
            <a:pPr marL="179388" indent="-179388">
              <a:spcBef>
                <a:spcPts val="1200"/>
              </a:spcBef>
              <a:buFont typeface="Arial" pitchFamily="34" charset="0"/>
              <a:buChar char="•"/>
            </a:pPr>
            <a:r>
              <a:rPr lang="en-GB" sz="2000" dirty="0">
                <a:latin typeface="SassoonPrimaryInfant" pitchFamily="2" charset="0"/>
              </a:rPr>
              <a:t>Mass on a Tuesday morning. </a:t>
            </a:r>
          </a:p>
          <a:p>
            <a:pPr marL="179388" indent="-179388">
              <a:spcBef>
                <a:spcPts val="1200"/>
              </a:spcBef>
              <a:buFont typeface="Arial" pitchFamily="34" charset="0"/>
              <a:buChar char="•"/>
            </a:pPr>
            <a:r>
              <a:rPr lang="en-GB" sz="2000" dirty="0">
                <a:latin typeface="SassoonPrimaryInfant" pitchFamily="2" charset="0"/>
              </a:rPr>
              <a:t>Be Supportive by helping your child to learn new prayers and hymns.</a:t>
            </a:r>
          </a:p>
          <a:p>
            <a:pPr marL="179388" indent="-179388">
              <a:spcBef>
                <a:spcPts val="1200"/>
              </a:spcBef>
              <a:buFont typeface="Arial" pitchFamily="34" charset="0"/>
              <a:buChar char="•"/>
            </a:pPr>
            <a:r>
              <a:rPr lang="en-GB" sz="2000" dirty="0">
                <a:latin typeface="SassoonPrimaryInfant" pitchFamily="2" charset="0"/>
              </a:rPr>
              <a:t>Talking about times when you have not shown love. </a:t>
            </a:r>
          </a:p>
          <a:p>
            <a:pPr marL="342900" indent="-342900">
              <a:spcBef>
                <a:spcPts val="1200"/>
              </a:spcBef>
              <a:buFont typeface="Arial" pitchFamily="34" charset="0"/>
              <a:buChar char="•"/>
            </a:pPr>
            <a:r>
              <a:rPr lang="en-GB" sz="2000" dirty="0">
                <a:latin typeface="SassoonPrimaryInfant" pitchFamily="2" charset="0"/>
              </a:rPr>
              <a:t>Please help your child to bless themselves correctly.</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latin typeface="SassoonPrimaryInfant" pitchFamily="2" charset="0"/>
              </a:rPr>
              <a:t>PDMU</a:t>
            </a:r>
          </a:p>
          <a:p>
            <a:pPr marL="179388" indent="-179388">
              <a:spcBef>
                <a:spcPts val="1200"/>
              </a:spcBef>
              <a:buFont typeface="Arial" pitchFamily="34" charset="0"/>
              <a:buChar char="•"/>
            </a:pPr>
            <a:r>
              <a:rPr lang="en-GB" sz="2000" dirty="0">
                <a:latin typeface="SassoonPrimaryInfant" pitchFamily="2" charset="0"/>
              </a:rPr>
              <a:t>Promote self esteem.</a:t>
            </a:r>
          </a:p>
          <a:p>
            <a:pPr marL="179388" indent="-179388">
              <a:spcBef>
                <a:spcPts val="1200"/>
              </a:spcBef>
              <a:buFont typeface="Arial" pitchFamily="34" charset="0"/>
              <a:buChar char="•"/>
            </a:pPr>
            <a:r>
              <a:rPr lang="en-GB" sz="2000" dirty="0">
                <a:latin typeface="SassoonPrimaryInfant" pitchFamily="2" charset="0"/>
              </a:rPr>
              <a:t>Class Assembly</a:t>
            </a:r>
          </a:p>
          <a:p>
            <a:pPr marL="179388" indent="-179388">
              <a:spcBef>
                <a:spcPts val="1200"/>
              </a:spcBef>
              <a:buFont typeface="Arial" pitchFamily="34" charset="0"/>
              <a:buChar char="•"/>
            </a:pPr>
            <a:r>
              <a:rPr lang="en-GB" sz="2000" dirty="0">
                <a:latin typeface="SassoonPrimaryInfant" pitchFamily="2" charset="0"/>
              </a:rPr>
              <a:t>Talk about how to take care of themselves and others.</a:t>
            </a:r>
          </a:p>
          <a:p>
            <a:pPr marL="179388" indent="-179388">
              <a:spcBef>
                <a:spcPts val="1200"/>
              </a:spcBef>
              <a:buFont typeface="Arial" pitchFamily="34" charset="0"/>
              <a:buChar char="•"/>
            </a:pPr>
            <a:r>
              <a:rPr lang="en-GB" sz="2000" dirty="0">
                <a:latin typeface="SassoonPrimaryInfant" pitchFamily="2" charset="0"/>
              </a:rPr>
              <a:t>Role in the community.</a:t>
            </a:r>
          </a:p>
          <a:p>
            <a:pPr marL="179388" indent="-179388">
              <a:spcBef>
                <a:spcPts val="1200"/>
              </a:spcBef>
              <a:buFont typeface="Arial" pitchFamily="34" charset="0"/>
              <a:buChar char="•"/>
            </a:pPr>
            <a:r>
              <a:rPr lang="en-GB" sz="2000" dirty="0">
                <a:latin typeface="SassoonPrimaryInfant" pitchFamily="2" charset="0"/>
              </a:rPr>
              <a:t>Circle Time</a:t>
            </a:r>
          </a:p>
          <a:p>
            <a:pPr marL="179388" indent="-179388">
              <a:spcBef>
                <a:spcPts val="1200"/>
              </a:spcBef>
              <a:buFont typeface="Arial" pitchFamily="34" charset="0"/>
              <a:buChar char="•"/>
            </a:pPr>
            <a:r>
              <a:rPr lang="en-GB" sz="2000" dirty="0">
                <a:latin typeface="SassoonPrimaryInfant" pitchFamily="2" charset="0"/>
              </a:rPr>
              <a:t>Teaching Core Values</a:t>
            </a:r>
          </a:p>
          <a:p>
            <a:pPr marL="179388" indent="-179388">
              <a:spcBef>
                <a:spcPts val="1200"/>
              </a:spcBef>
              <a:buFont typeface="Arial" pitchFamily="34" charset="0"/>
              <a:buChar char="•"/>
            </a:pPr>
            <a:r>
              <a:rPr lang="en-GB" sz="2000" dirty="0">
                <a:latin typeface="SassoonPrimaryInfant" pitchFamily="2" charset="0"/>
              </a:rPr>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716203" y="2061473"/>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6589" y="5019026"/>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latin typeface="SassoonPrimaryInfant" pitchFamily="2" charset="0"/>
              </a:rPr>
              <a:t>    RE - PDMU</a:t>
            </a:r>
          </a:p>
        </p:txBody>
      </p:sp>
    </p:spTree>
    <p:extLst>
      <p:ext uri="{BB962C8B-B14F-4D97-AF65-F5344CB8AC3E}">
        <p14:creationId xmlns:p14="http://schemas.microsoft.com/office/powerpoint/2010/main" val="4200947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SassoonPrimaryInfant" pitchFamily="2" charset="0"/>
                <a:cs typeface="Calibri" panose="020F0502020204030204" pitchFamily="34" charset="0"/>
              </a:rPr>
              <a:t>Pay attention to the teacher’s signal</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Do your best work and do not disturb others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Use kind hands, feet and words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Show good manners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P4</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689829" y="2243792"/>
            <a:ext cx="8518525" cy="4078287"/>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latin typeface="SassoonPrimaryInfant" pitchFamily="2" charset="0"/>
                <a:cs typeface="Calibri" panose="020F0502020204030204" pitchFamily="34" charset="0"/>
              </a:rPr>
              <a:t>Children in Year 4 need help to become organised.  You can help them by checking they have all books needed and notes which need returned. </a:t>
            </a:r>
          </a:p>
          <a:p>
            <a:pPr>
              <a:spcBef>
                <a:spcPts val="0"/>
              </a:spcBef>
              <a:defRPr/>
            </a:pPr>
            <a:r>
              <a:rPr lang="en-GB" altLang="en-US" sz="2400" dirty="0">
                <a:latin typeface="SassoonPrimaryInfant" pitchFamily="2" charset="0"/>
                <a:cs typeface="Calibri" panose="020F0502020204030204" pitchFamily="34" charset="0"/>
              </a:rPr>
              <a:t>Children will get homework weekly on a Monday and is due back on </a:t>
            </a:r>
            <a:r>
              <a:rPr lang="en-GB" altLang="en-US" sz="2400" dirty="0" smtClean="0">
                <a:latin typeface="SassoonPrimaryInfant" pitchFamily="2" charset="0"/>
                <a:cs typeface="Calibri" panose="020F0502020204030204" pitchFamily="34" charset="0"/>
              </a:rPr>
              <a:t>Friday</a:t>
            </a:r>
            <a:r>
              <a:rPr lang="en-GB" altLang="en-US" sz="2400" dirty="0" smtClean="0">
                <a:latin typeface="SassoonPrimaryInfant" pitchFamily="2" charset="0"/>
                <a:cs typeface="Calibri" panose="020F0502020204030204" pitchFamily="34" charset="0"/>
              </a:rPr>
              <a:t>. If </a:t>
            </a:r>
            <a:r>
              <a:rPr lang="en-GB" altLang="en-US" sz="2400" dirty="0">
                <a:latin typeface="SassoonPrimaryInfant" pitchFamily="2" charset="0"/>
                <a:cs typeface="Calibri" panose="020F0502020204030204" pitchFamily="34" charset="0"/>
              </a:rPr>
              <a:t>for any reason you feel your child cannot complete homework please write in their homework book.</a:t>
            </a:r>
          </a:p>
          <a:p>
            <a:pPr>
              <a:spcBef>
                <a:spcPts val="0"/>
              </a:spcBef>
              <a:defRPr/>
            </a:pPr>
            <a:r>
              <a:rPr lang="en-GB" altLang="en-US" sz="2400" dirty="0">
                <a:latin typeface="SassoonPrimaryInfant" pitchFamily="2" charset="0"/>
                <a:cs typeface="Calibri" panose="020F0502020204030204" pitchFamily="34" charset="0"/>
              </a:rPr>
              <a:t>From time to time, the children will have to complete project work and this will replace their Maths and English work for the time it takes to complete the project – except for weekly spelling and Mental Maths. </a:t>
            </a:r>
          </a:p>
          <a:p>
            <a:pPr>
              <a:spcBef>
                <a:spcPts val="0"/>
              </a:spcBef>
              <a:defRPr/>
            </a:pPr>
            <a:r>
              <a:rPr lang="en-GB" altLang="en-US" sz="2400" dirty="0">
                <a:latin typeface="SassoonPrimaryInfant" pitchFamily="2" charset="0"/>
                <a:cs typeface="Calibri" panose="020F0502020204030204" pitchFamily="34" charset="0"/>
              </a:rPr>
              <a:t>Continue </a:t>
            </a:r>
            <a:r>
              <a:rPr lang="en-GB" altLang="en-US" sz="2400" dirty="0" smtClean="0">
                <a:latin typeface="SassoonPrimaryInfant" pitchFamily="2" charset="0"/>
                <a:cs typeface="Calibri" panose="020F0502020204030204" pitchFamily="34" charset="0"/>
              </a:rPr>
              <a:t>to encourage your child to use Bug Club to read online and complete the activities. </a:t>
            </a:r>
            <a:endParaRPr lang="en-GB" altLang="en-US" sz="2400" dirty="0">
              <a:latin typeface="SassoonPrimaryInfant" pitchFamily="2"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90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SassoonPrimaryInfant" pitchFamily="2" charset="0"/>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Register by 9:05</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Break </a:t>
            </a:r>
            <a:r>
              <a:rPr lang="en-GB" sz="1800" kern="0" dirty="0" smtClean="0">
                <a:solidFill>
                  <a:srgbClr val="000000"/>
                </a:solidFill>
                <a:latin typeface="SassoonPrimaryInfant" pitchFamily="2" charset="0"/>
              </a:rPr>
              <a:t>10.20 </a:t>
            </a:r>
            <a:r>
              <a:rPr lang="en-GB" sz="1800" kern="0" dirty="0">
                <a:solidFill>
                  <a:srgbClr val="000000"/>
                </a:solidFill>
                <a:latin typeface="SassoonPrimaryInfant" pitchFamily="2" charset="0"/>
              </a:rPr>
              <a:t>– </a:t>
            </a:r>
            <a:r>
              <a:rPr lang="en-GB" sz="1800" kern="0" dirty="0" smtClean="0">
                <a:solidFill>
                  <a:srgbClr val="000000"/>
                </a:solidFill>
                <a:latin typeface="SassoonPrimaryInfant" pitchFamily="2" charset="0"/>
              </a:rPr>
              <a:t>10.35</a:t>
            </a:r>
            <a:endParaRPr lang="en-GB" sz="1800" kern="0" dirty="0">
              <a:solidFill>
                <a:srgbClr val="000000"/>
              </a:solidFill>
              <a:latin typeface="SassoonPrimaryInfant" pitchFamily="2" charset="0"/>
            </a:endParaRP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Lunch 12.00- </a:t>
            </a:r>
            <a:r>
              <a:rPr lang="en-GB" sz="1800" kern="0" dirty="0" smtClean="0">
                <a:solidFill>
                  <a:srgbClr val="000000"/>
                </a:solidFill>
                <a:latin typeface="SassoonPrimaryInfant" pitchFamily="2" charset="0"/>
              </a:rPr>
              <a:t>12.55 </a:t>
            </a:r>
            <a:r>
              <a:rPr lang="en-GB" sz="1800" kern="0" dirty="0">
                <a:solidFill>
                  <a:srgbClr val="000000"/>
                </a:solidFill>
                <a:latin typeface="SassoonPrimaryInfant" pitchFamily="2" charset="0"/>
              </a:rPr>
              <a:t>– Children having lunch eat in the classroom. </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Children then play outside from </a:t>
            </a:r>
            <a:r>
              <a:rPr lang="en-GB" sz="1800" kern="0" dirty="0" smtClean="0">
                <a:solidFill>
                  <a:srgbClr val="000000"/>
                </a:solidFill>
                <a:latin typeface="SassoonPrimaryInfant" pitchFamily="2" charset="0"/>
              </a:rPr>
              <a:t>12.30 </a:t>
            </a:r>
            <a:r>
              <a:rPr lang="en-GB" sz="1800" kern="0" dirty="0">
                <a:solidFill>
                  <a:srgbClr val="000000"/>
                </a:solidFill>
                <a:latin typeface="SassoonPrimaryInfant" pitchFamily="2" charset="0"/>
              </a:rPr>
              <a:t>to </a:t>
            </a:r>
            <a:r>
              <a:rPr lang="en-GB" sz="1800" kern="0" dirty="0" smtClean="0">
                <a:solidFill>
                  <a:srgbClr val="000000"/>
                </a:solidFill>
                <a:latin typeface="SassoonPrimaryInfant" pitchFamily="2" charset="0"/>
              </a:rPr>
              <a:t>12.55</a:t>
            </a:r>
            <a:endParaRPr lang="en-GB" sz="1800" kern="0" dirty="0">
              <a:solidFill>
                <a:srgbClr val="000000"/>
              </a:solidFill>
              <a:latin typeface="SassoonPrimaryInfant" pitchFamily="2" charset="0"/>
            </a:endParaRP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latin typeface="SassoonPrimaryInfant" pitchFamily="2" charset="0"/>
              </a:rPr>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SassoonPrimaryInfant" pitchFamily="2" charset="0"/>
                <a:cs typeface="Calibri" panose="020F0502020204030204" pitchFamily="34" charset="0"/>
              </a:rPr>
              <a:t>Develop a positive attitude towards school.</a:t>
            </a:r>
          </a:p>
          <a:p>
            <a:pPr algn="just">
              <a:defRPr/>
            </a:pPr>
            <a:r>
              <a:rPr lang="en-GB" altLang="en-US" dirty="0">
                <a:latin typeface="SassoonPrimaryInfant" pitchFamily="2" charset="0"/>
                <a:cs typeface="Calibri" panose="020F0502020204030204" pitchFamily="34" charset="0"/>
              </a:rPr>
              <a:t>Develop a mature, responsible attitude towards school work, practical and written.</a:t>
            </a:r>
          </a:p>
          <a:p>
            <a:pPr algn="just">
              <a:defRPr/>
            </a:pPr>
            <a:r>
              <a:rPr lang="en-GB" altLang="en-US" dirty="0">
                <a:latin typeface="SassoonPrimaryInfant" pitchFamily="2" charset="0"/>
                <a:cs typeface="Calibri" panose="020F0502020204030204" pitchFamily="34" charset="0"/>
              </a:rPr>
              <a:t>Develop confidence and self-esteem.</a:t>
            </a:r>
          </a:p>
          <a:p>
            <a:pPr algn="just">
              <a:defRPr/>
            </a:pPr>
            <a:r>
              <a:rPr lang="en-GB" altLang="en-US" dirty="0">
                <a:latin typeface="SassoonPrimaryInfant" pitchFamily="2" charset="0"/>
                <a:cs typeface="Calibri" panose="020F0502020204030204" pitchFamily="34" charset="0"/>
              </a:rPr>
              <a:t>Develop the ability to think for themselves and respond to questioning appropriately.</a:t>
            </a:r>
          </a:p>
          <a:p>
            <a:pPr algn="just">
              <a:defRPr/>
            </a:pPr>
            <a:r>
              <a:rPr lang="en-GB" altLang="en-US" dirty="0">
                <a:latin typeface="SassoonPrimaryInfant" pitchFamily="2"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latin typeface="SassoonPrimaryInfant" pitchFamily="2" charset="0"/>
              </a:rPr>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SassoonPrimaryInfant" pitchFamily="2" charset="0"/>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SassoonPrimaryInfant" pitchFamily="2" charset="0"/>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pitchFamily="2" charset="0"/>
              </a:rPr>
              <a:t>I have introduced mindfulness within the classroom as part of our daily practice.</a:t>
            </a:r>
          </a:p>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pitchFamily="2" charset="0"/>
              </a:rPr>
              <a:t>The pupils also have the opportunity to explore mindfulness through breathing and introspective exercises.   </a:t>
            </a:r>
            <a:endParaRPr lang="en-GB" sz="2400" kern="0" dirty="0">
              <a:solidFill>
                <a:srgbClr val="000000"/>
              </a:solidFill>
              <a:latin typeface="SassoonPrimaryInfant" pitchFamily="2" charset="0"/>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r>
              <a:rPr lang="en-GB" sz="1700" dirty="0">
                <a:latin typeface="SassoonPrimaryInfant" pitchFamily="2" charset="0"/>
              </a:rPr>
              <a:t>Items get mislaid, confused and lost easily especially during play, P.E, lunch and break.</a:t>
            </a:r>
          </a:p>
          <a:p>
            <a:pPr eaLnBrk="1" hangingPunct="1"/>
            <a:endParaRPr lang="en-GB" sz="1700" dirty="0">
              <a:latin typeface="SassoonPrimaryInfant" pitchFamily="2" charset="0"/>
            </a:endParaRPr>
          </a:p>
          <a:p>
            <a:pPr eaLnBrk="1" hangingPunct="1"/>
            <a:r>
              <a:rPr lang="en-GB" sz="1700" dirty="0">
                <a:latin typeface="SassoonPrimaryInfant" pitchFamily="2" charset="0"/>
              </a:rPr>
              <a:t>Ensure children are wearing </a:t>
            </a:r>
            <a:r>
              <a:rPr lang="en-GB" sz="1700" b="1" dirty="0">
                <a:latin typeface="SassoonPrimaryInfant" pitchFamily="2" charset="0"/>
              </a:rPr>
              <a:t>black shoes. </a:t>
            </a:r>
            <a:r>
              <a:rPr lang="en-GB" sz="1700" dirty="0">
                <a:latin typeface="SassoonPrimaryInfant" pitchFamily="2" charset="0"/>
              </a:rPr>
              <a:t>Girls wear </a:t>
            </a:r>
            <a:r>
              <a:rPr lang="en-GB" sz="1700" b="1" dirty="0">
                <a:latin typeface="SassoonPrimaryInfant" pitchFamily="2" charset="0"/>
              </a:rPr>
              <a:t>grey</a:t>
            </a:r>
            <a:r>
              <a:rPr lang="en-GB" sz="1700" dirty="0">
                <a:latin typeface="SassoonPrimaryInfant" pitchFamily="2" charset="0"/>
              </a:rPr>
              <a:t> tights/grey socks</a:t>
            </a:r>
          </a:p>
          <a:p>
            <a:pPr marL="0" indent="0" eaLnBrk="1" hangingPunct="1">
              <a:buNone/>
            </a:pPr>
            <a:endParaRPr lang="en-GB" sz="1700" dirty="0">
              <a:latin typeface="SassoonPrimaryInfant" pitchFamily="2" charset="0"/>
            </a:endParaRPr>
          </a:p>
          <a:p>
            <a:pPr eaLnBrk="1" hangingPunct="1"/>
            <a:r>
              <a:rPr lang="en-GB" sz="1700" dirty="0">
                <a:latin typeface="SassoonPrimaryInfant" pitchFamily="2" charset="0"/>
              </a:rPr>
              <a:t>As uniforms and shoes are very expensive… </a:t>
            </a:r>
            <a:r>
              <a:rPr lang="en-GB" sz="1700" b="1" u="sng" dirty="0">
                <a:latin typeface="SassoonPrimaryInfant" pitchFamily="2" charset="0"/>
              </a:rPr>
              <a:t>please make sure they are clearly labelled</a:t>
            </a:r>
          </a:p>
          <a:p>
            <a:pPr marL="0" indent="0" eaLnBrk="1" hangingPunct="1">
              <a:buNone/>
            </a:pPr>
            <a:endParaRPr lang="en-GB" sz="1700" b="1" u="sng" dirty="0">
              <a:latin typeface="SassoonPrimaryInfant" pitchFamily="2" charset="0"/>
            </a:endParaRPr>
          </a:p>
          <a:p>
            <a:pPr eaLnBrk="1" hangingPunct="1"/>
            <a:r>
              <a:rPr lang="en-GB" sz="1700" b="1" dirty="0">
                <a:latin typeface="SassoonPrimaryInfant" pitchFamily="2" charset="0"/>
              </a:rPr>
              <a:t>PE gear should always be worn on PE day – </a:t>
            </a:r>
            <a:r>
              <a:rPr lang="en-GB" sz="1700" b="1" dirty="0" smtClean="0">
                <a:latin typeface="SassoonPrimaryInfant" pitchFamily="2" charset="0"/>
              </a:rPr>
              <a:t>Monday and Thursday </a:t>
            </a:r>
            <a:endParaRPr lang="en-GB" sz="1700" b="1" dirty="0">
              <a:latin typeface="SassoonPrimaryInfant" pitchFamily="2" charset="0"/>
            </a:endParaRPr>
          </a:p>
          <a:p>
            <a:pPr eaLnBrk="1" hangingPunct="1"/>
            <a:r>
              <a:rPr lang="en-GB" sz="1700" b="1" dirty="0">
                <a:latin typeface="SassoonPrimaryInfant" pitchFamily="2" charset="0"/>
              </a:rPr>
              <a:t>Please encourage your child to bring a coat to school every day.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latin typeface="SassoonPrimaryInfant" pitchFamily="2" charset="0"/>
              </a:rPr>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latin typeface="SassoonPrimaryInfant" pitchFamily="2" charset="0"/>
              </a:rPr>
              <a:t>  </a:t>
            </a:r>
            <a:r>
              <a:rPr lang="en-GB" dirty="0">
                <a:solidFill>
                  <a:srgbClr val="002060"/>
                </a:solidFill>
                <a:latin typeface="SassoonPrimaryInfant" pitchFamily="2" charset="0"/>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a:t>
            </a:r>
            <a:r>
              <a:rPr lang="en-US" dirty="0">
                <a:latin typeface="SassoonPrimaryInfant" pitchFamily="2" charset="0"/>
              </a:rPr>
              <a:t>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latin typeface="SassoonPrimaryInfant" pitchFamily="2" charset="0"/>
            </a:endParaRPr>
          </a:p>
          <a:p>
            <a:pPr>
              <a:defRPr/>
            </a:pPr>
            <a:r>
              <a:rPr lang="en-US" dirty="0">
                <a:latin typeface="SassoonPrimaryInfant" pitchFamily="2" charset="0"/>
              </a:rPr>
              <a:t>We value the support and commitment of parents</a:t>
            </a:r>
          </a:p>
          <a:p>
            <a:pPr>
              <a:defRPr/>
            </a:pPr>
            <a:r>
              <a:rPr lang="en-US" dirty="0">
                <a:latin typeface="SassoonPrimaryInfant" pitchFamily="2" charset="0"/>
              </a:rPr>
              <a:t>In the learning triangle of teachers, school and parents the child is at the </a:t>
            </a:r>
            <a:r>
              <a:rPr lang="en-US" dirty="0" smtClean="0">
                <a:latin typeface="SassoonPrimaryInfant" pitchFamily="2" charset="0"/>
              </a:rPr>
              <a:t>center.</a:t>
            </a:r>
            <a:endParaRPr lang="en-US" dirty="0">
              <a:latin typeface="SassoonPrimaryInfant" pitchFamily="2" charset="0"/>
            </a:endParaRP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436371" y="1331529"/>
            <a:ext cx="3871116" cy="4555093"/>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SassoonPrimaryInfant" pitchFamily="2" charset="0"/>
                <a:cs typeface="Calibri" panose="020F0502020204030204" pitchFamily="34" charset="0"/>
              </a:rPr>
              <a:t>Reading </a:t>
            </a:r>
          </a:p>
          <a:p>
            <a:pPr eaLnBrk="1" hangingPunct="1">
              <a:spcBef>
                <a:spcPct val="50000"/>
              </a:spcBef>
              <a:defRPr/>
            </a:pPr>
            <a:r>
              <a:rPr lang="en-GB" altLang="en-US" b="1" dirty="0">
                <a:latin typeface="SassoonPrimaryInfant" pitchFamily="2" charset="0"/>
                <a:cs typeface="Calibri" panose="020F0502020204030204" pitchFamily="34" charset="0"/>
              </a:rPr>
              <a:t>Modelled, Shared, Guided, and Independent Reading developed through Task Board</a:t>
            </a:r>
            <a:endParaRPr lang="en-GB" altLang="en-US" dirty="0">
              <a:latin typeface="SassoonPrimaryInfant" pitchFamily="2" charset="0"/>
              <a:cs typeface="Calibri" panose="020F0502020204030204" pitchFamily="34" charset="0"/>
            </a:endParaRPr>
          </a:p>
          <a:p>
            <a:pPr eaLnBrk="1" hangingPunct="1">
              <a:spcBef>
                <a:spcPct val="50000"/>
              </a:spcBef>
              <a:defRPr/>
            </a:pPr>
            <a:r>
              <a:rPr lang="en-GB" altLang="en-US" dirty="0">
                <a:latin typeface="SassoonPrimaryInfant" pitchFamily="2"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eaLnBrk="1" hangingPunct="1">
              <a:spcBef>
                <a:spcPct val="50000"/>
              </a:spcBef>
              <a:defRPr/>
            </a:pPr>
            <a:endParaRPr lang="en-GB" altLang="en-US" dirty="0">
              <a:latin typeface="SassoonPrimaryInfant" pitchFamily="2" charset="0"/>
              <a:cs typeface="Calibri" panose="020F0502020204030204" pitchFamily="34" charset="0"/>
            </a:endParaRPr>
          </a:p>
          <a:p>
            <a:pPr eaLnBrk="1" hangingPunct="1">
              <a:spcBef>
                <a:spcPct val="50000"/>
              </a:spcBef>
              <a:defRPr/>
            </a:pPr>
            <a:r>
              <a:rPr lang="en-GB" altLang="en-US" dirty="0" smtClean="0">
                <a:latin typeface="SassoonPrimaryInfant" pitchFamily="2" charset="0"/>
                <a:cs typeface="Calibri" panose="020F0502020204030204" pitchFamily="34" charset="0"/>
              </a:rPr>
              <a:t>Bug Club will now be used for reading at home. Children should be encourage to complete the activities after reading. </a:t>
            </a:r>
            <a:endParaRPr lang="en-GB" altLang="en-US" dirty="0">
              <a:latin typeface="SassoonPrimaryInfant" pitchFamily="2"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278094"/>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000" b="1" u="sng" dirty="0">
                <a:latin typeface="SassoonPrimaryInfant" pitchFamily="2" charset="0"/>
                <a:cs typeface="Calibri" panose="020F0502020204030204" pitchFamily="34" charset="0"/>
              </a:rPr>
              <a:t>Talking and Listening </a:t>
            </a:r>
          </a:p>
          <a:p>
            <a:pPr eaLnBrk="1" hangingPunct="1">
              <a:spcBef>
                <a:spcPct val="0"/>
              </a:spcBef>
            </a:pPr>
            <a:endParaRPr lang="en-GB" altLang="en-US" sz="1800" dirty="0">
              <a:latin typeface="SassoonPrimaryInfant" pitchFamily="2" charset="0"/>
              <a:cs typeface="Calibri" panose="020F0502020204030204" pitchFamily="34" charset="0"/>
            </a:endParaRPr>
          </a:p>
          <a:p>
            <a:pPr eaLnBrk="1" hangingPunct="1">
              <a:spcBef>
                <a:spcPct val="0"/>
              </a:spcBef>
            </a:pPr>
            <a:r>
              <a:rPr lang="en-GB" altLang="en-US" sz="1800" dirty="0">
                <a:latin typeface="SassoonPrimaryInfant" pitchFamily="2" charset="0"/>
                <a:cs typeface="Calibri" panose="020F0502020204030204" pitchFamily="34" charset="0"/>
              </a:rPr>
              <a:t>Class and group </a:t>
            </a:r>
          </a:p>
          <a:p>
            <a:pPr eaLnBrk="1" hangingPunct="1">
              <a:spcBef>
                <a:spcPct val="0"/>
              </a:spcBef>
              <a:buFontTx/>
              <a:buNone/>
            </a:pPr>
            <a:r>
              <a:rPr lang="en-GB" altLang="en-US" sz="1800" dirty="0">
                <a:latin typeface="SassoonPrimaryInfant" pitchFamily="2" charset="0"/>
                <a:cs typeface="Calibri" panose="020F0502020204030204" pitchFamily="34" charset="0"/>
              </a:rPr>
              <a:t>discussions</a:t>
            </a:r>
          </a:p>
          <a:p>
            <a:pPr eaLnBrk="1" hangingPunct="1">
              <a:spcBef>
                <a:spcPct val="0"/>
              </a:spcBef>
            </a:pPr>
            <a:r>
              <a:rPr lang="en-GB" altLang="en-US" sz="1800" dirty="0">
                <a:latin typeface="SassoonPrimaryInfant" pitchFamily="2" charset="0"/>
                <a:cs typeface="Calibri" panose="020F0502020204030204" pitchFamily="34" charset="0"/>
              </a:rPr>
              <a:t>Question and answer sessions</a:t>
            </a:r>
          </a:p>
          <a:p>
            <a:pPr eaLnBrk="1" hangingPunct="1">
              <a:spcBef>
                <a:spcPct val="0"/>
              </a:spcBef>
            </a:pPr>
            <a:r>
              <a:rPr lang="en-GB" altLang="en-US" sz="1800" dirty="0">
                <a:latin typeface="SassoonPrimaryInfant" pitchFamily="2" charset="0"/>
                <a:cs typeface="Calibri" panose="020F0502020204030204" pitchFamily="34" charset="0"/>
              </a:rPr>
              <a:t>Reporting to different audiences</a:t>
            </a:r>
          </a:p>
          <a:p>
            <a:pPr eaLnBrk="1" hangingPunct="1">
              <a:spcBef>
                <a:spcPct val="0"/>
              </a:spcBef>
            </a:pPr>
            <a:r>
              <a:rPr lang="en-GB" altLang="en-US" sz="1800" dirty="0">
                <a:latin typeface="SassoonPrimaryInfant" pitchFamily="2" charset="0"/>
                <a:cs typeface="Calibri" panose="020F0502020204030204" pitchFamily="34" charset="0"/>
              </a:rPr>
              <a:t>Role play (PDMU)</a:t>
            </a:r>
          </a:p>
          <a:p>
            <a:pPr eaLnBrk="1" hangingPunct="1">
              <a:spcBef>
                <a:spcPct val="0"/>
              </a:spcBef>
            </a:pPr>
            <a:r>
              <a:rPr lang="en-GB" altLang="en-US" sz="1800" dirty="0">
                <a:latin typeface="SassoonPrimaryInfant" pitchFamily="2" charset="0"/>
                <a:cs typeface="Calibri" panose="020F0502020204030204" pitchFamily="34" charset="0"/>
              </a:rPr>
              <a:t>Drama</a:t>
            </a:r>
          </a:p>
          <a:p>
            <a:pPr eaLnBrk="1" hangingPunct="1">
              <a:spcBef>
                <a:spcPct val="0"/>
              </a:spcBef>
            </a:pPr>
            <a:r>
              <a:rPr lang="en-GB" altLang="en-US" sz="1800" dirty="0">
                <a:latin typeface="SassoonPrimaryInfant" pitchFamily="2" charset="0"/>
                <a:cs typeface="Calibri" panose="020F0502020204030204" pitchFamily="34" charset="0"/>
              </a:rPr>
              <a:t>Assemblies</a:t>
            </a:r>
          </a:p>
          <a:p>
            <a:pPr eaLnBrk="1" hangingPunct="1">
              <a:spcBef>
                <a:spcPct val="0"/>
              </a:spcBef>
            </a:pPr>
            <a:r>
              <a:rPr lang="en-GB" altLang="en-US" sz="1800" dirty="0">
                <a:latin typeface="SassoonPrimaryInfant" pitchFamily="2" charset="0"/>
                <a:cs typeface="Calibri" panose="020F0502020204030204" pitchFamily="34" charset="0"/>
              </a:rPr>
              <a:t>Connected Learning activities</a:t>
            </a:r>
          </a:p>
          <a:p>
            <a:pPr eaLnBrk="1" hangingPunct="1">
              <a:spcBef>
                <a:spcPct val="0"/>
              </a:spcBef>
            </a:pPr>
            <a:r>
              <a:rPr lang="en-GB" altLang="en-US" sz="1800" dirty="0">
                <a:latin typeface="SassoonPrimaryInfant" pitchFamily="2" charset="0"/>
                <a:cs typeface="Calibri" panose="020F0502020204030204" pitchFamily="34" charset="0"/>
              </a:rPr>
              <a:t>Circle Time</a:t>
            </a:r>
          </a:p>
          <a:p>
            <a:pPr eaLnBrk="1" hangingPunct="1">
              <a:spcBef>
                <a:spcPct val="0"/>
              </a:spcBef>
            </a:pPr>
            <a:r>
              <a:rPr lang="en-GB" altLang="en-US" sz="1800" dirty="0">
                <a:latin typeface="SassoonPrimaryInfant" pitchFamily="2"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4555093"/>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000" b="1" u="sng" dirty="0">
                <a:latin typeface="SassoonPrimaryInfant" pitchFamily="2" charset="0"/>
                <a:cs typeface="Calibri" panose="020F0502020204030204" pitchFamily="34" charset="0"/>
              </a:rPr>
              <a:t>Writing</a:t>
            </a:r>
          </a:p>
          <a:p>
            <a:pPr eaLnBrk="1" hangingPunct="1">
              <a:spcBef>
                <a:spcPct val="0"/>
              </a:spcBef>
              <a:buFontTx/>
              <a:buNone/>
            </a:pPr>
            <a:r>
              <a:rPr lang="en-GB" altLang="en-US" sz="1800" dirty="0">
                <a:latin typeface="SassoonPrimaryInfant" pitchFamily="2" charset="0"/>
                <a:cs typeface="Calibri" panose="020F0502020204030204" pitchFamily="34" charset="0"/>
              </a:rPr>
              <a:t>Related activities include;</a:t>
            </a:r>
          </a:p>
          <a:p>
            <a:pPr eaLnBrk="1" hangingPunct="1">
              <a:spcBef>
                <a:spcPct val="0"/>
              </a:spcBef>
            </a:pPr>
            <a:r>
              <a:rPr lang="en-GB" altLang="en-US" sz="1800" dirty="0">
                <a:latin typeface="SassoonPrimaryInfant" pitchFamily="2" charset="0"/>
                <a:cs typeface="Calibri" panose="020F0502020204030204" pitchFamily="34" charset="0"/>
              </a:rPr>
              <a:t>Development of letter formation and joined handwriting</a:t>
            </a:r>
          </a:p>
          <a:p>
            <a:pPr eaLnBrk="1" hangingPunct="1">
              <a:spcBef>
                <a:spcPct val="0"/>
              </a:spcBef>
            </a:pPr>
            <a:r>
              <a:rPr lang="en-GB" altLang="en-US" sz="1800" dirty="0">
                <a:latin typeface="SassoonPrimaryInfant" pitchFamily="2" charset="0"/>
                <a:cs typeface="Calibri" panose="020F0502020204030204" pitchFamily="34" charset="0"/>
              </a:rPr>
              <a:t>Modelled, shared, guided and independent writing of a variety of genres</a:t>
            </a:r>
          </a:p>
          <a:p>
            <a:pPr eaLnBrk="1" hangingPunct="1">
              <a:spcBef>
                <a:spcPct val="0"/>
              </a:spcBef>
            </a:pPr>
            <a:r>
              <a:rPr lang="en-GB" altLang="en-US" sz="1800" dirty="0">
                <a:latin typeface="SassoonPrimaryInfant" pitchFamily="2" charset="0"/>
                <a:cs typeface="Calibri" panose="020F0502020204030204" pitchFamily="34" charset="0"/>
              </a:rPr>
              <a:t>Linguistic Phonics Programme (spelling)</a:t>
            </a:r>
          </a:p>
          <a:p>
            <a:pPr eaLnBrk="1" hangingPunct="1">
              <a:spcBef>
                <a:spcPct val="0"/>
              </a:spcBef>
            </a:pPr>
            <a:r>
              <a:rPr lang="en-GB" altLang="en-US" sz="1800" dirty="0">
                <a:latin typeface="SassoonPrimaryInfant" pitchFamily="2" charset="0"/>
                <a:cs typeface="Calibri" panose="020F0502020204030204" pitchFamily="34" charset="0"/>
              </a:rPr>
              <a:t>Exploration of sentence structure, punctuation and grammar linked to Core Book</a:t>
            </a:r>
          </a:p>
          <a:p>
            <a:pPr eaLnBrk="1" hangingPunct="1">
              <a:spcBef>
                <a:spcPct val="0"/>
              </a:spcBef>
            </a:pPr>
            <a:r>
              <a:rPr lang="en-GB" altLang="en-US" sz="1800" dirty="0">
                <a:latin typeface="SassoonPrimaryInfant" pitchFamily="2" charset="0"/>
                <a:cs typeface="Calibri" panose="020F0502020204030204" pitchFamily="34" charset="0"/>
              </a:rPr>
              <a:t>Independent writing in response to topic work</a:t>
            </a:r>
          </a:p>
          <a:p>
            <a:pPr eaLnBrk="1" hangingPunct="1">
              <a:spcBef>
                <a:spcPct val="0"/>
              </a:spcBef>
            </a:pPr>
            <a:r>
              <a:rPr lang="en-GB" altLang="en-US" sz="1800" dirty="0">
                <a:latin typeface="SassoonPrimaryInfant" pitchFamily="2"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a:t>
            </a:r>
            <a:r>
              <a:rPr lang="en-US" dirty="0">
                <a:latin typeface="SassoonPrimaryInfant" pitchFamily="2" charset="0"/>
              </a:rPr>
              <a:t>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658" y="5772104"/>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704" y="5835164"/>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3337" y="563365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8089900" cy="4524315"/>
          </a:xfrm>
          <a:prstGeom prst="rect">
            <a:avLst/>
          </a:prstGeom>
        </p:spPr>
        <p:txBody>
          <a:bodyPr wrap="square">
            <a:spAutoFit/>
          </a:bodyPr>
          <a:lstStyle/>
          <a:p>
            <a:pPr>
              <a:lnSpc>
                <a:spcPct val="90000"/>
              </a:lnSpc>
              <a:defRPr/>
            </a:pPr>
            <a:r>
              <a:rPr lang="en-GB" altLang="en-US" sz="2000" dirty="0">
                <a:latin typeface="SassoonPrimaryInfant" pitchFamily="2" charset="0"/>
              </a:rPr>
              <a:t>In P4 we encourage </a:t>
            </a:r>
            <a:r>
              <a:rPr lang="en-GB" altLang="en-US" sz="2000" dirty="0">
                <a:latin typeface="SassoonPrimaryInfant" pitchFamily="2" charset="0"/>
                <a:cs typeface="Calibri" panose="020F0502020204030204" pitchFamily="34" charset="0"/>
              </a:rPr>
              <a:t>the</a:t>
            </a:r>
            <a:r>
              <a:rPr lang="en-GB" altLang="en-US" sz="2000" dirty="0">
                <a:latin typeface="SassoonPrimaryInfant" pitchFamily="2" charset="0"/>
              </a:rPr>
              <a:t> children to write independently as </a:t>
            </a:r>
          </a:p>
          <a:p>
            <a:pPr>
              <a:lnSpc>
                <a:spcPct val="90000"/>
              </a:lnSpc>
              <a:defRPr/>
            </a:pPr>
            <a:r>
              <a:rPr lang="en-GB" altLang="en-US" sz="2000" dirty="0">
                <a:latin typeface="SassoonPrimaryInfant" pitchFamily="2" charset="0"/>
              </a:rPr>
              <a:t>much as possible, whilst providing them with many</a:t>
            </a:r>
          </a:p>
          <a:p>
            <a:pPr>
              <a:lnSpc>
                <a:spcPct val="90000"/>
              </a:lnSpc>
              <a:defRPr/>
            </a:pPr>
            <a:r>
              <a:rPr lang="en-GB" altLang="en-US" sz="2000" dirty="0">
                <a:latin typeface="SassoonPrimaryInfant" pitchFamily="2" charset="0"/>
              </a:rPr>
              <a:t>opportunities to develop their confidence and ability in this </a:t>
            </a:r>
          </a:p>
          <a:p>
            <a:pPr>
              <a:lnSpc>
                <a:spcPct val="90000"/>
              </a:lnSpc>
              <a:defRPr/>
            </a:pPr>
            <a:r>
              <a:rPr lang="en-GB" altLang="en-US" sz="2000" dirty="0">
                <a:latin typeface="SassoonPrimaryInfant" pitchFamily="2" charset="0"/>
              </a:rPr>
              <a:t>area. In P4 the children explore various form of writing. </a:t>
            </a:r>
          </a:p>
          <a:p>
            <a:pPr>
              <a:lnSpc>
                <a:spcPct val="90000"/>
              </a:lnSpc>
              <a:defRPr/>
            </a:pPr>
            <a:r>
              <a:rPr lang="en-GB" altLang="en-US" sz="2000" dirty="0">
                <a:latin typeface="SassoonPrimaryInfant" pitchFamily="2" charset="0"/>
              </a:rPr>
              <a:t>The more your child writes the more confident they will</a:t>
            </a:r>
          </a:p>
          <a:p>
            <a:pPr>
              <a:lnSpc>
                <a:spcPct val="90000"/>
              </a:lnSpc>
              <a:defRPr/>
            </a:pPr>
            <a:r>
              <a:rPr lang="en-GB" altLang="en-US" sz="2000" dirty="0">
                <a:latin typeface="SassoonPrimaryInfant" pitchFamily="2" charset="0"/>
              </a:rPr>
              <a:t>become. </a:t>
            </a:r>
          </a:p>
          <a:p>
            <a:pPr>
              <a:lnSpc>
                <a:spcPct val="90000"/>
              </a:lnSpc>
              <a:defRPr/>
            </a:pPr>
            <a:endParaRPr lang="en-GB" altLang="en-US" sz="2000" dirty="0">
              <a:latin typeface="SassoonPrimaryInfant" pitchFamily="2" charset="0"/>
            </a:endParaRPr>
          </a:p>
          <a:p>
            <a:pPr>
              <a:lnSpc>
                <a:spcPct val="90000"/>
              </a:lnSpc>
              <a:defRPr/>
            </a:pPr>
            <a:r>
              <a:rPr lang="en-GB" altLang="en-US" sz="2000" dirty="0">
                <a:latin typeface="SassoonPrimaryInfant" pitchFamily="2" charset="0"/>
              </a:rPr>
              <a:t>At home, you can help build your child's confidence by</a:t>
            </a:r>
          </a:p>
          <a:p>
            <a:pPr>
              <a:lnSpc>
                <a:spcPct val="90000"/>
              </a:lnSpc>
              <a:defRPr/>
            </a:pPr>
            <a:r>
              <a:rPr lang="en-GB" altLang="en-US" sz="2000" dirty="0">
                <a:latin typeface="SassoonPrimaryInfant" pitchFamily="2" charset="0"/>
              </a:rPr>
              <a:t>offering  various writing opportunities. These may</a:t>
            </a:r>
          </a:p>
          <a:p>
            <a:pPr>
              <a:lnSpc>
                <a:spcPct val="90000"/>
              </a:lnSpc>
              <a:defRPr/>
            </a:pPr>
            <a:r>
              <a:rPr lang="en-GB" altLang="en-US" sz="2000" dirty="0">
                <a:latin typeface="SassoonPrimaryInfant" pitchFamily="2" charset="0"/>
              </a:rPr>
              <a:t>include writing:</a:t>
            </a:r>
          </a:p>
          <a:p>
            <a:pPr algn="ctr">
              <a:lnSpc>
                <a:spcPct val="90000"/>
              </a:lnSpc>
              <a:defRPr/>
            </a:pPr>
            <a:r>
              <a:rPr lang="en-GB" altLang="en-US" sz="2000" dirty="0">
                <a:latin typeface="SassoonPrimaryInfant" pitchFamily="2" charset="0"/>
              </a:rPr>
              <a:t>Thank you cards</a:t>
            </a:r>
          </a:p>
          <a:p>
            <a:pPr algn="ctr">
              <a:lnSpc>
                <a:spcPct val="90000"/>
              </a:lnSpc>
              <a:defRPr/>
            </a:pPr>
            <a:r>
              <a:rPr lang="en-GB" altLang="en-US" sz="2000" dirty="0">
                <a:latin typeface="SassoonPrimaryInfant" pitchFamily="2" charset="0"/>
              </a:rPr>
              <a:t>Invitations</a:t>
            </a:r>
          </a:p>
          <a:p>
            <a:pPr algn="ctr">
              <a:lnSpc>
                <a:spcPct val="90000"/>
              </a:lnSpc>
              <a:defRPr/>
            </a:pPr>
            <a:r>
              <a:rPr lang="en-GB" altLang="en-US" sz="2000" dirty="0">
                <a:latin typeface="SassoonPrimaryInfant" pitchFamily="2" charset="0"/>
              </a:rPr>
              <a:t>Letters to relatives </a:t>
            </a:r>
          </a:p>
          <a:p>
            <a:pPr algn="ctr">
              <a:lnSpc>
                <a:spcPct val="90000"/>
              </a:lnSpc>
              <a:defRPr/>
            </a:pPr>
            <a:r>
              <a:rPr lang="en-GB" altLang="en-US" sz="2000" dirty="0">
                <a:latin typeface="SassoonPrimaryInfant" pitchFamily="2" charset="0"/>
              </a:rPr>
              <a:t>Creating posters and comics</a:t>
            </a:r>
          </a:p>
          <a:p>
            <a:pPr algn="ctr">
              <a:lnSpc>
                <a:spcPct val="90000"/>
              </a:lnSpc>
              <a:defRPr/>
            </a:pPr>
            <a:r>
              <a:rPr lang="en-GB" altLang="en-US" sz="2000" dirty="0">
                <a:latin typeface="SassoonPrimaryInfant" pitchFamily="2" charset="0"/>
              </a:rPr>
              <a:t>Shopping lists </a:t>
            </a:r>
          </a:p>
          <a:p>
            <a:pPr algn="ctr">
              <a:lnSpc>
                <a:spcPct val="90000"/>
              </a:lnSpc>
              <a:defRPr/>
            </a:pPr>
            <a:r>
              <a:rPr lang="en-GB" altLang="en-US" sz="2000" dirty="0"/>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7033901" cy="1676603"/>
          </a:xfrm>
        </p:spPr>
        <p:txBody>
          <a:bodyPr vert="horz" lIns="91440" tIns="45720" rIns="91440" bIns="45720" rtlCol="0" anchor="ctr">
            <a:normAutofit/>
          </a:bodyPr>
          <a:lstStyle/>
          <a:p>
            <a:r>
              <a:rPr lang="en-US" dirty="0"/>
              <a:t>     </a:t>
            </a:r>
            <a:r>
              <a:rPr lang="en-US" dirty="0">
                <a:latin typeface="SassoonPrimaryInfant" pitchFamily="2" charset="0"/>
              </a:rPr>
              <a:t>How to 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301" y="3414197"/>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242887" y="174625"/>
            <a:ext cx="8088313" cy="9540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 which you </a:t>
            </a:r>
          </a:p>
          <a:p>
            <a:pPr algn="ctr" eaLnBrk="1" hangingPunct="1">
              <a:spcBef>
                <a:spcPct val="0"/>
              </a:spcBef>
              <a:buFontTx/>
              <a:buNone/>
            </a:pPr>
            <a:r>
              <a:rPr lang="en-GB" altLang="en-US" sz="2800" dirty="0">
                <a:latin typeface="+mn-lt"/>
              </a:rPr>
              <a:t>can use to help your child with reading.</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47732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47723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1116</Words>
  <Application>Microsoft Office PowerPoint</Application>
  <PresentationFormat>Widescreen</PresentationFormat>
  <Paragraphs>149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SassoonPrimaryInfant</vt:lpstr>
      <vt:lpstr>Wingdings 2</vt:lpstr>
      <vt:lpstr>Office Theme</vt:lpstr>
      <vt:lpstr>Primary 4 </vt:lpstr>
      <vt:lpstr>Daily Routine </vt:lpstr>
      <vt:lpstr>Mindfulness </vt:lpstr>
      <vt:lpstr>Uniforms</vt:lpstr>
      <vt:lpstr>  The Curriculum</vt:lpstr>
      <vt:lpstr>         Parental Support</vt:lpstr>
      <vt:lpstr>      Literacy </vt:lpstr>
      <vt:lpstr>     How to Literacy at Home  </vt:lpstr>
      <vt:lpstr>PowerPoint Presentation</vt:lpstr>
      <vt:lpstr>      Numeracy  </vt:lpstr>
      <vt:lpstr>    ICT – WAU – Arts - PE  </vt:lpstr>
      <vt:lpstr>    RE - PDMU</vt:lpstr>
      <vt:lpstr>PowerPoint Presentation</vt:lpstr>
      <vt:lpstr>Homework in P4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n Finch</cp:lastModifiedBy>
  <cp:revision>11</cp:revision>
  <dcterms:created xsi:type="dcterms:W3CDTF">2019-10-21T19:44:28Z</dcterms:created>
  <dcterms:modified xsi:type="dcterms:W3CDTF">2020-10-16T11:12:55Z</dcterms:modified>
</cp:coreProperties>
</file>